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Archivo Narrow"/>
      <p:regular r:id="rId32"/>
      <p:bold r:id="rId33"/>
      <p:italic r:id="rId34"/>
      <p:boldItalic r:id="rId35"/>
    </p:embeddedFont>
    <p:embeddedFont>
      <p:font typeface="Russo One"/>
      <p:regular r:id="rId36"/>
    </p:embeddedFont>
    <p:embeddedFont>
      <p:font typeface="Archivo Narrow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E90070-B5D0-447D-B03A-00A4FB14A840}">
  <a:tblStyle styleId="{38E90070-B5D0-447D-B03A-00A4FB14A8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NarrowMedium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ArchivoNarrow-bold.fntdata"/><Relationship Id="rId10" Type="http://schemas.openxmlformats.org/officeDocument/2006/relationships/slide" Target="slides/slide3.xml"/><Relationship Id="rId32" Type="http://schemas.openxmlformats.org/officeDocument/2006/relationships/font" Target="fonts/ArchivoNarrow-regular.fntdata"/><Relationship Id="rId13" Type="http://schemas.openxmlformats.org/officeDocument/2006/relationships/slide" Target="slides/slide6.xml"/><Relationship Id="rId35" Type="http://schemas.openxmlformats.org/officeDocument/2006/relationships/font" Target="fonts/ArchivoNarrow-boldItalic.fntdata"/><Relationship Id="rId12" Type="http://schemas.openxmlformats.org/officeDocument/2006/relationships/slide" Target="slides/slide5.xml"/><Relationship Id="rId34" Type="http://schemas.openxmlformats.org/officeDocument/2006/relationships/font" Target="fonts/ArchivoNarrow-italic.fntdata"/><Relationship Id="rId15" Type="http://schemas.openxmlformats.org/officeDocument/2006/relationships/slide" Target="slides/slide8.xml"/><Relationship Id="rId37" Type="http://schemas.openxmlformats.org/officeDocument/2006/relationships/font" Target="fonts/ArchivoNarrowMedium-regular.fntdata"/><Relationship Id="rId14" Type="http://schemas.openxmlformats.org/officeDocument/2006/relationships/slide" Target="slides/slide7.xml"/><Relationship Id="rId36" Type="http://schemas.openxmlformats.org/officeDocument/2006/relationships/font" Target="fonts/RussoOne-regular.fntdata"/><Relationship Id="rId17" Type="http://schemas.openxmlformats.org/officeDocument/2006/relationships/slide" Target="slides/slide10.xml"/><Relationship Id="rId39" Type="http://schemas.openxmlformats.org/officeDocument/2006/relationships/font" Target="fonts/ArchivoNarrowMedium-italic.fntdata"/><Relationship Id="rId16" Type="http://schemas.openxmlformats.org/officeDocument/2006/relationships/slide" Target="slides/slide9.xml"/><Relationship Id="rId38" Type="http://schemas.openxmlformats.org/officeDocument/2006/relationships/font" Target="fonts/ArchivoNarrowMedium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1f51643c6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31f51643c6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41e7b04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41e7b04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41e7b04e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41e7b04e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1f51643c6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1f51643c6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41e7b04e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41e7b04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41e7b04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41e7b04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1f51643c6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1f51643c6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1f51643c6_2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131f51643c6_2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1f51643c6_7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1f51643c6_7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1f51643c6_2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31f51643c6_2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1f51643c6_7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31f51643c6_7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1f51643c6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31f51643c6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1f51643c6_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1f51643c6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1f51643c6_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1f51643c6_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1f51643c6_7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31f51643c6_7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1f51643c6_7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31f51643c6_7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1f51643c6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31f51643c6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1f51643c6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31f51643c6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1f51643c6_7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31f51643c6_7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1f51643c6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31f51643c6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1f51643c6_7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31f51643c6_7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1f51643c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1f51643c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1f51643c6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1f51643c6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1f51643c6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1f51643c6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334412" y="935775"/>
            <a:ext cx="4089600" cy="280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334400" y="3744975"/>
            <a:ext cx="4089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33735" t="53574"/>
          <a:stretch/>
        </p:blipFill>
        <p:spPr>
          <a:xfrm>
            <a:off x="5745425" y="-36125"/>
            <a:ext cx="3398574" cy="14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37907" l="0" r="69986" t="0"/>
          <a:stretch/>
        </p:blipFill>
        <p:spPr>
          <a:xfrm flipH="1">
            <a:off x="-32274" y="3701550"/>
            <a:ext cx="1181024" cy="15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18189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16"/>
          <p:cNvSpPr txBox="1"/>
          <p:nvPr>
            <p:ph idx="2" type="title"/>
          </p:nvPr>
        </p:nvSpPr>
        <p:spPr>
          <a:xfrm>
            <a:off x="720000" y="12258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20000" y="2329300"/>
            <a:ext cx="184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title"/>
          </p:nvPr>
        </p:nvSpPr>
        <p:spPr>
          <a:xfrm>
            <a:off x="3384451" y="18189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" name="Google Shape;69;p16"/>
          <p:cNvSpPr txBox="1"/>
          <p:nvPr>
            <p:ph idx="4" type="title"/>
          </p:nvPr>
        </p:nvSpPr>
        <p:spPr>
          <a:xfrm>
            <a:off x="3384439" y="12258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3384439" y="2329300"/>
            <a:ext cx="184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6" type="title"/>
          </p:nvPr>
        </p:nvSpPr>
        <p:spPr>
          <a:xfrm>
            <a:off x="6048875" y="18189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2" name="Google Shape;72;p16"/>
          <p:cNvSpPr txBox="1"/>
          <p:nvPr>
            <p:ph idx="7" type="title"/>
          </p:nvPr>
        </p:nvSpPr>
        <p:spPr>
          <a:xfrm>
            <a:off x="6048879" y="12258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6"/>
          <p:cNvSpPr txBox="1"/>
          <p:nvPr>
            <p:ph idx="8" type="subTitle"/>
          </p:nvPr>
        </p:nvSpPr>
        <p:spPr>
          <a:xfrm>
            <a:off x="6048879" y="2329300"/>
            <a:ext cx="184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9" type="title"/>
          </p:nvPr>
        </p:nvSpPr>
        <p:spPr>
          <a:xfrm>
            <a:off x="720000" y="36083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6"/>
          <p:cNvSpPr txBox="1"/>
          <p:nvPr>
            <p:ph idx="13" type="title"/>
          </p:nvPr>
        </p:nvSpPr>
        <p:spPr>
          <a:xfrm>
            <a:off x="720000" y="30152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6"/>
          <p:cNvSpPr txBox="1"/>
          <p:nvPr>
            <p:ph idx="14" type="subTitle"/>
          </p:nvPr>
        </p:nvSpPr>
        <p:spPr>
          <a:xfrm>
            <a:off x="720000" y="4118700"/>
            <a:ext cx="184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5" type="title"/>
          </p:nvPr>
        </p:nvSpPr>
        <p:spPr>
          <a:xfrm>
            <a:off x="3384451" y="36083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16" type="title"/>
          </p:nvPr>
        </p:nvSpPr>
        <p:spPr>
          <a:xfrm>
            <a:off x="3384439" y="30152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6"/>
          <p:cNvSpPr txBox="1"/>
          <p:nvPr>
            <p:ph idx="17" type="subTitle"/>
          </p:nvPr>
        </p:nvSpPr>
        <p:spPr>
          <a:xfrm>
            <a:off x="3384439" y="4118700"/>
            <a:ext cx="184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8" type="title"/>
          </p:nvPr>
        </p:nvSpPr>
        <p:spPr>
          <a:xfrm>
            <a:off x="6048875" y="36083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6"/>
          <p:cNvSpPr txBox="1"/>
          <p:nvPr>
            <p:ph idx="19" type="title"/>
          </p:nvPr>
        </p:nvSpPr>
        <p:spPr>
          <a:xfrm>
            <a:off x="6048879" y="30152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16"/>
          <p:cNvSpPr txBox="1"/>
          <p:nvPr>
            <p:ph idx="20" type="subTitle"/>
          </p:nvPr>
        </p:nvSpPr>
        <p:spPr>
          <a:xfrm>
            <a:off x="6048879" y="4118700"/>
            <a:ext cx="184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21" type="title"/>
          </p:nvPr>
        </p:nvSpPr>
        <p:spPr>
          <a:xfrm>
            <a:off x="720000" y="54275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865700" y="1979750"/>
            <a:ext cx="4558200" cy="67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865700" y="2656300"/>
            <a:ext cx="4558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2737" y="-398300"/>
            <a:ext cx="2362526" cy="166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84275" y="4093175"/>
            <a:ext cx="2324701" cy="15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965100" y="-503350"/>
            <a:ext cx="2362526" cy="166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837" y="-398300"/>
            <a:ext cx="2324701" cy="15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5761176" y="1328950"/>
            <a:ext cx="1732200" cy="95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5567526" y="3121725"/>
            <a:ext cx="211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2" type="title"/>
          </p:nvPr>
        </p:nvSpPr>
        <p:spPr>
          <a:xfrm>
            <a:off x="4961376" y="2279925"/>
            <a:ext cx="3331800" cy="8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720000" y="540000"/>
            <a:ext cx="77037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1561182" y="3298150"/>
            <a:ext cx="23814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5200957" y="3298150"/>
            <a:ext cx="23814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subTitle"/>
          </p:nvPr>
        </p:nvSpPr>
        <p:spPr>
          <a:xfrm>
            <a:off x="1561182" y="2876550"/>
            <a:ext cx="2381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4" type="subTitle"/>
          </p:nvPr>
        </p:nvSpPr>
        <p:spPr>
          <a:xfrm>
            <a:off x="5200958" y="2876550"/>
            <a:ext cx="2381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1630" y="-90355"/>
            <a:ext cx="22091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9645" y="1284270"/>
            <a:ext cx="220910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2" type="title"/>
          </p:nvPr>
        </p:nvSpPr>
        <p:spPr>
          <a:xfrm>
            <a:off x="720000" y="2569575"/>
            <a:ext cx="2336400" cy="4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720000" y="3035669"/>
            <a:ext cx="2336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3" type="title"/>
          </p:nvPr>
        </p:nvSpPr>
        <p:spPr>
          <a:xfrm>
            <a:off x="3403800" y="3305760"/>
            <a:ext cx="2336400" cy="4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3403800" y="3771855"/>
            <a:ext cx="2336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5" type="title"/>
          </p:nvPr>
        </p:nvSpPr>
        <p:spPr>
          <a:xfrm>
            <a:off x="6087600" y="2569575"/>
            <a:ext cx="2336400" cy="4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22"/>
          <p:cNvSpPr txBox="1"/>
          <p:nvPr>
            <p:ph idx="6" type="subTitle"/>
          </p:nvPr>
        </p:nvSpPr>
        <p:spPr>
          <a:xfrm>
            <a:off x="6087600" y="3035669"/>
            <a:ext cx="2336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97099" y="-415875"/>
            <a:ext cx="2048625" cy="137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49767"/>
          <a:stretch/>
        </p:blipFill>
        <p:spPr>
          <a:xfrm>
            <a:off x="-625750" y="-901227"/>
            <a:ext cx="3078725" cy="20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860100" y="2852981"/>
            <a:ext cx="4563900" cy="5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3278400" y="523193"/>
            <a:ext cx="5145600" cy="23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2194225" y="540000"/>
            <a:ext cx="47562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837" y="-46825"/>
            <a:ext cx="2324701" cy="1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64550" y="-199850"/>
            <a:ext cx="2362526" cy="166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49767"/>
          <a:stretch/>
        </p:blipFill>
        <p:spPr>
          <a:xfrm>
            <a:off x="-298274" y="-624102"/>
            <a:ext cx="2626776" cy="170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720000" y="1677900"/>
            <a:ext cx="5294700" cy="128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720000" y="2954250"/>
            <a:ext cx="529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2" type="title"/>
          </p:nvPr>
        </p:nvSpPr>
        <p:spPr>
          <a:xfrm>
            <a:off x="719975" y="1835250"/>
            <a:ext cx="23055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3" type="title"/>
          </p:nvPr>
        </p:nvSpPr>
        <p:spPr>
          <a:xfrm>
            <a:off x="3419244" y="1835250"/>
            <a:ext cx="23055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27"/>
          <p:cNvSpPr txBox="1"/>
          <p:nvPr>
            <p:ph idx="4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5" type="title"/>
          </p:nvPr>
        </p:nvSpPr>
        <p:spPr>
          <a:xfrm>
            <a:off x="720000" y="3673741"/>
            <a:ext cx="23055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27"/>
          <p:cNvSpPr txBox="1"/>
          <p:nvPr>
            <p:ph idx="6" type="subTitle"/>
          </p:nvPr>
        </p:nvSpPr>
        <p:spPr>
          <a:xfrm>
            <a:off x="720000" y="4107866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7" type="title"/>
          </p:nvPr>
        </p:nvSpPr>
        <p:spPr>
          <a:xfrm>
            <a:off x="3419269" y="3673741"/>
            <a:ext cx="23055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27"/>
          <p:cNvSpPr txBox="1"/>
          <p:nvPr>
            <p:ph idx="8" type="subTitle"/>
          </p:nvPr>
        </p:nvSpPr>
        <p:spPr>
          <a:xfrm>
            <a:off x="3419269" y="4107866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9" type="title"/>
          </p:nvPr>
        </p:nvSpPr>
        <p:spPr>
          <a:xfrm>
            <a:off x="6118520" y="1835250"/>
            <a:ext cx="23055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2" name="Google Shape;152;p27"/>
          <p:cNvSpPr txBox="1"/>
          <p:nvPr>
            <p:ph idx="13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4" type="title"/>
          </p:nvPr>
        </p:nvSpPr>
        <p:spPr>
          <a:xfrm>
            <a:off x="6118545" y="3673741"/>
            <a:ext cx="23055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" name="Google Shape;154;p27"/>
          <p:cNvSpPr txBox="1"/>
          <p:nvPr>
            <p:ph idx="15" type="subTitle"/>
          </p:nvPr>
        </p:nvSpPr>
        <p:spPr>
          <a:xfrm>
            <a:off x="6118545" y="4107866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27414" y="-546887"/>
            <a:ext cx="2027212" cy="143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49767"/>
          <a:stretch/>
        </p:blipFill>
        <p:spPr>
          <a:xfrm flipH="1">
            <a:off x="6447000" y="-990901"/>
            <a:ext cx="2930775" cy="1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8061" y="-398300"/>
            <a:ext cx="2027212" cy="143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84275" y="4093175"/>
            <a:ext cx="2324701" cy="1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b="0" l="0" r="0" t="49767"/>
          <a:stretch/>
        </p:blipFill>
        <p:spPr>
          <a:xfrm>
            <a:off x="-562874" y="-675727"/>
            <a:ext cx="2626776" cy="170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698700" y="3615225"/>
            <a:ext cx="4725300" cy="98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720000" y="1822650"/>
            <a:ext cx="3852000" cy="219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4572000" y="961575"/>
            <a:ext cx="3852000" cy="87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4572000" y="1839637"/>
            <a:ext cx="3852000" cy="26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942250" y="1488811"/>
            <a:ext cx="1947300" cy="87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subTitle"/>
          </p:nvPr>
        </p:nvSpPr>
        <p:spPr>
          <a:xfrm>
            <a:off x="1177300" y="2342061"/>
            <a:ext cx="147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2" type="title"/>
          </p:nvPr>
        </p:nvSpPr>
        <p:spPr>
          <a:xfrm>
            <a:off x="3522360" y="2174611"/>
            <a:ext cx="2100000" cy="87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3" type="subTitle"/>
          </p:nvPr>
        </p:nvSpPr>
        <p:spPr>
          <a:xfrm>
            <a:off x="3808260" y="3012636"/>
            <a:ext cx="1528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4" type="title"/>
          </p:nvPr>
        </p:nvSpPr>
        <p:spPr>
          <a:xfrm>
            <a:off x="6254450" y="1488811"/>
            <a:ext cx="1947300" cy="87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5" type="subTitle"/>
          </p:nvPr>
        </p:nvSpPr>
        <p:spPr>
          <a:xfrm>
            <a:off x="6464000" y="2342061"/>
            <a:ext cx="1528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384264" y="-257262"/>
            <a:ext cx="2027212" cy="143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84275" y="3944275"/>
            <a:ext cx="2324701" cy="1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368776" y="-272964"/>
            <a:ext cx="1775227" cy="14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5">
            <a:alphaModFix/>
          </a:blip>
          <a:srcRect b="0" l="0" r="0" t="49767"/>
          <a:stretch/>
        </p:blipFill>
        <p:spPr>
          <a:xfrm>
            <a:off x="5965400" y="3258399"/>
            <a:ext cx="2930775" cy="1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726425" y="1422150"/>
            <a:ext cx="3093300" cy="112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" type="subTitle"/>
          </p:nvPr>
        </p:nvSpPr>
        <p:spPr>
          <a:xfrm>
            <a:off x="726425" y="2573071"/>
            <a:ext cx="30081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2">
            <a:alphaModFix/>
          </a:blip>
          <a:srcRect b="41152" l="22208" r="0" t="0"/>
          <a:stretch/>
        </p:blipFill>
        <p:spPr>
          <a:xfrm flipH="1">
            <a:off x="7377851" y="4290325"/>
            <a:ext cx="1808399" cy="9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34512" t="28724"/>
          <a:stretch/>
        </p:blipFill>
        <p:spPr>
          <a:xfrm flipH="1">
            <a:off x="0" y="0"/>
            <a:ext cx="2198925" cy="14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/>
          <p:nvPr>
            <p:ph type="title"/>
          </p:nvPr>
        </p:nvSpPr>
        <p:spPr>
          <a:xfrm>
            <a:off x="720000" y="3300953"/>
            <a:ext cx="2336400" cy="36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34"/>
          <p:cNvSpPr txBox="1"/>
          <p:nvPr>
            <p:ph idx="1" type="subTitle"/>
          </p:nvPr>
        </p:nvSpPr>
        <p:spPr>
          <a:xfrm>
            <a:off x="720000" y="36588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2" type="title"/>
          </p:nvPr>
        </p:nvSpPr>
        <p:spPr>
          <a:xfrm>
            <a:off x="6087600" y="3300953"/>
            <a:ext cx="2336400" cy="36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6" name="Google Shape;196;p34"/>
          <p:cNvSpPr txBox="1"/>
          <p:nvPr>
            <p:ph idx="3" type="subTitle"/>
          </p:nvPr>
        </p:nvSpPr>
        <p:spPr>
          <a:xfrm>
            <a:off x="6087600" y="36588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4" type="title"/>
          </p:nvPr>
        </p:nvSpPr>
        <p:spPr>
          <a:xfrm>
            <a:off x="1818000" y="540000"/>
            <a:ext cx="5508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5" type="title"/>
          </p:nvPr>
        </p:nvSpPr>
        <p:spPr>
          <a:xfrm>
            <a:off x="3403800" y="3758153"/>
            <a:ext cx="2336400" cy="36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34"/>
          <p:cNvSpPr txBox="1"/>
          <p:nvPr>
            <p:ph idx="6" type="subTitle"/>
          </p:nvPr>
        </p:nvSpPr>
        <p:spPr>
          <a:xfrm>
            <a:off x="3403800" y="41160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720325" y="3727050"/>
            <a:ext cx="3435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CREDITS: This presentation template was created by </a:t>
            </a:r>
            <a:r>
              <a:rPr b="1" i="0" lang="zh-TW" sz="1000" u="none" cap="none" strike="noStrike">
                <a:solidFill>
                  <a:schemeClr val="hlink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2"/>
              </a:rPr>
              <a:t>Slidesgo</a:t>
            </a:r>
            <a:r>
              <a:rPr b="0" i="0" lang="zh-TW" sz="10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including icons by </a:t>
            </a:r>
            <a:r>
              <a:rPr b="1" i="0" lang="zh-TW" sz="1000" u="none" cap="none" strike="noStrike">
                <a:solidFill>
                  <a:schemeClr val="hlink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3"/>
              </a:rPr>
              <a:t>Flaticon</a:t>
            </a:r>
            <a:r>
              <a:rPr b="0" i="0" lang="zh-TW" sz="10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and infographics &amp; images by </a:t>
            </a:r>
            <a:r>
              <a:rPr b="1" i="0" lang="zh-TW" sz="1000" u="none" cap="none" strike="noStrike">
                <a:solidFill>
                  <a:schemeClr val="hlink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03" name="Google Shape;203;p35"/>
          <p:cNvSpPr txBox="1"/>
          <p:nvPr>
            <p:ph idx="1" type="subTitle"/>
          </p:nvPr>
        </p:nvSpPr>
        <p:spPr>
          <a:xfrm>
            <a:off x="716273" y="3287285"/>
            <a:ext cx="3435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type="ctrTitle"/>
          </p:nvPr>
        </p:nvSpPr>
        <p:spPr>
          <a:xfrm>
            <a:off x="716273" y="753150"/>
            <a:ext cx="4658100" cy="99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35"/>
          <p:cNvSpPr txBox="1"/>
          <p:nvPr>
            <p:ph idx="2" type="subTitle"/>
          </p:nvPr>
        </p:nvSpPr>
        <p:spPr>
          <a:xfrm>
            <a:off x="716273" y="1717927"/>
            <a:ext cx="38301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720000" y="1152475"/>
            <a:ext cx="3852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490800" y="540000"/>
            <a:ext cx="49332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490800" y="1152600"/>
            <a:ext cx="49332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7237" y="540000"/>
            <a:ext cx="2324701" cy="1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2362526" cy="166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9137" y="-51400"/>
            <a:ext cx="2362526" cy="166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62750" y="3513700"/>
            <a:ext cx="2324701" cy="15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1"/>
          <p:cNvPicPr preferRelativeResize="0"/>
          <p:nvPr/>
        </p:nvPicPr>
        <p:blipFill rotWithShape="1">
          <a:blip r:embed="rId2">
            <a:alphaModFix/>
          </a:blip>
          <a:srcRect b="0" l="0" r="0" t="49767"/>
          <a:stretch/>
        </p:blipFill>
        <p:spPr>
          <a:xfrm>
            <a:off x="0" y="0"/>
            <a:ext cx="3190125" cy="20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29676" y="3190099"/>
            <a:ext cx="2422650" cy="19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71717"/>
            </a:gs>
            <a:gs pos="100000">
              <a:srgbClr val="444444"/>
            </a:gs>
          </a:gsLst>
          <a:lin ang="2700006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b="0" i="0" sz="28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hyperlink" Target="mailto:61047061s@gapps.ntnu.edu.tw" TargetMode="External"/><Relationship Id="rId5" Type="http://schemas.openxmlformats.org/officeDocument/2006/relationships/hyperlink" Target="mailto:61047061s@gapps.ntn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BFld4EBO2RE&amp;ab_channel=InigoQuilez" TargetMode="External"/><Relationship Id="rId4" Type="http://schemas.openxmlformats.org/officeDocument/2006/relationships/hyperlink" Target="https://www.youtube.com/watch?v=BFld4EBO2RE&amp;ab_channel=InigoQuilez" TargetMode="External"/><Relationship Id="rId5" Type="http://schemas.openxmlformats.org/officeDocument/2006/relationships/hyperlink" Target="https://raytracing.github.io/books/RayTracingInOneWeekend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71717"/>
            </a:gs>
            <a:gs pos="100000">
              <a:srgbClr val="444444"/>
            </a:gs>
          </a:gsLst>
          <a:lin ang="2700006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 rotWithShape="1">
          <a:blip r:embed="rId3">
            <a:alphaModFix/>
          </a:blip>
          <a:srcRect b="19504" l="48879" r="0" t="0"/>
          <a:stretch/>
        </p:blipFill>
        <p:spPr>
          <a:xfrm>
            <a:off x="0" y="-47075"/>
            <a:ext cx="5369350" cy="51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>
            <p:ph type="ctrTitle"/>
          </p:nvPr>
        </p:nvSpPr>
        <p:spPr>
          <a:xfrm>
            <a:off x="3736025" y="935775"/>
            <a:ext cx="5318700" cy="219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sz="6300"/>
              <a:t>Sky Painting</a:t>
            </a:r>
            <a:endParaRPr sz="6300">
              <a:solidFill>
                <a:schemeClr val="dk1"/>
              </a:solidFill>
            </a:endParaRPr>
          </a:p>
        </p:txBody>
      </p:sp>
      <p:sp>
        <p:nvSpPr>
          <p:cNvPr id="235" name="Google Shape;235;p42"/>
          <p:cNvSpPr txBox="1"/>
          <p:nvPr>
            <p:ph idx="1" type="subTitle"/>
          </p:nvPr>
        </p:nvSpPr>
        <p:spPr>
          <a:xfrm>
            <a:off x="5020200" y="3897375"/>
            <a:ext cx="4089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400"/>
              <a:t>江家浩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61047061s@gapps.ntnu.edu.tw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400"/>
              <a:t>張榕宸</a:t>
            </a:r>
            <a:r>
              <a:rPr lang="zh-TW" sz="1400"/>
              <a:t>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61047094s@gapps.ntnu.edu.tw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400"/>
              <a:t> 楊千艎  </a:t>
            </a:r>
            <a:r>
              <a:rPr lang="zh-TW" sz="1400" u="sng">
                <a:solidFill>
                  <a:schemeClr val="hlink"/>
                </a:solidFill>
              </a:rPr>
              <a:t>61047110s@gapps.ntnu.edu.tw</a:t>
            </a:r>
            <a:endParaRPr sz="1400"/>
          </a:p>
        </p:txBody>
      </p:sp>
      <p:sp>
        <p:nvSpPr>
          <p:cNvPr id="236" name="Google Shape;236;p42"/>
          <p:cNvSpPr txBox="1"/>
          <p:nvPr/>
        </p:nvSpPr>
        <p:spPr>
          <a:xfrm>
            <a:off x="4348400" y="2658050"/>
            <a:ext cx="396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800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National Taiwan Normal University CSIE</a:t>
            </a:r>
            <a:endParaRPr sz="1800">
              <a:solidFill>
                <a:schemeClr val="hlink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800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Advanced Computer Graphics</a:t>
            </a:r>
            <a:endParaRPr sz="16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37" name="Google Shape;23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2" name="Google Shape;422;p51"/>
          <p:cNvSpPr txBox="1"/>
          <p:nvPr/>
        </p:nvSpPr>
        <p:spPr>
          <a:xfrm>
            <a:off x="962400" y="1134563"/>
            <a:ext cx="12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 = 4</a:t>
            </a:r>
            <a:endParaRPr sz="2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3470100" y="1134563"/>
            <a:ext cx="22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 = 8  (picked)</a:t>
            </a:r>
            <a:endParaRPr sz="2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7019900" y="1134563"/>
            <a:ext cx="13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 = 16</a:t>
            </a:r>
            <a:endParaRPr sz="2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82575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601" y="1982575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002" y="1982575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1982575"/>
            <a:ext cx="1440000" cy="1521937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1600" y="1982575"/>
            <a:ext cx="1620252" cy="160157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7001" y="1978326"/>
            <a:ext cx="1506946" cy="160157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51"/>
          <p:cNvSpPr txBox="1"/>
          <p:nvPr>
            <p:ph idx="4294967295" type="title"/>
          </p:nvPr>
        </p:nvSpPr>
        <p:spPr>
          <a:xfrm>
            <a:off x="280647" y="4173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1. Polynomial surface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7" name="Google Shape;43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8" name="Google Shape;438;p52"/>
          <p:cNvSpPr txBox="1"/>
          <p:nvPr/>
        </p:nvSpPr>
        <p:spPr>
          <a:xfrm>
            <a:off x="1183425" y="898400"/>
            <a:ext cx="244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 values heatmap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 = 8, size = 800x800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0" y="1634788"/>
            <a:ext cx="4032000" cy="302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50" y="1633725"/>
            <a:ext cx="4273200" cy="302790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5870850" y="898400"/>
            <a:ext cx="19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 values histogram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42" name="Google Shape;442;p52"/>
          <p:cNvSpPr txBox="1"/>
          <p:nvPr>
            <p:ph idx="4294967295" type="title"/>
          </p:nvPr>
        </p:nvSpPr>
        <p:spPr>
          <a:xfrm>
            <a:off x="280647" y="4173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2.1. Polynomial surface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53"/>
          <p:cNvCxnSpPr/>
          <p:nvPr/>
        </p:nvCxnSpPr>
        <p:spPr>
          <a:xfrm rot="10800000">
            <a:off x="2160325" y="2064100"/>
            <a:ext cx="564300" cy="11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8" name="Google Shape;44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9" name="Google Shape;449;p53"/>
          <p:cNvSpPr txBox="1"/>
          <p:nvPr>
            <p:ph idx="4294967295" type="title"/>
          </p:nvPr>
        </p:nvSpPr>
        <p:spPr>
          <a:xfrm>
            <a:off x="280647" y="4173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2. Lighting</a:t>
            </a:r>
            <a:endParaRPr/>
          </a:p>
        </p:txBody>
      </p:sp>
      <p:sp>
        <p:nvSpPr>
          <p:cNvPr id="450" name="Google Shape;450;p53"/>
          <p:cNvSpPr txBox="1"/>
          <p:nvPr>
            <p:ph type="title"/>
          </p:nvPr>
        </p:nvSpPr>
        <p:spPr>
          <a:xfrm>
            <a:off x="280650" y="977700"/>
            <a:ext cx="76629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Simply depends on the dot product with normal vector of the cloud surface and the vector pointing the sun (light source)</a:t>
            </a:r>
            <a:endParaRPr sz="3900"/>
          </a:p>
        </p:txBody>
      </p:sp>
      <p:cxnSp>
        <p:nvCxnSpPr>
          <p:cNvPr id="451" name="Google Shape;451;p53"/>
          <p:cNvCxnSpPr/>
          <p:nvPr/>
        </p:nvCxnSpPr>
        <p:spPr>
          <a:xfrm>
            <a:off x="1233650" y="2593925"/>
            <a:ext cx="13800" cy="207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3"/>
          <p:cNvCxnSpPr/>
          <p:nvPr/>
        </p:nvCxnSpPr>
        <p:spPr>
          <a:xfrm rot="5400000">
            <a:off x="2265650" y="3625925"/>
            <a:ext cx="13800" cy="207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3"/>
          <p:cNvCxnSpPr/>
          <p:nvPr/>
        </p:nvCxnSpPr>
        <p:spPr>
          <a:xfrm>
            <a:off x="1569250" y="2344150"/>
            <a:ext cx="763800" cy="578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53"/>
          <p:cNvSpPr/>
          <p:nvPr/>
        </p:nvSpPr>
        <p:spPr>
          <a:xfrm>
            <a:off x="1389825" y="2566375"/>
            <a:ext cx="1899000" cy="2098500"/>
          </a:xfrm>
          <a:custGeom>
            <a:rect b="b" l="l" r="r" t="t"/>
            <a:pathLst>
              <a:path extrusionOk="0" h="83940" w="75960">
                <a:moveTo>
                  <a:pt x="0" y="83940"/>
                </a:moveTo>
                <a:cubicBezTo>
                  <a:pt x="2248" y="80454"/>
                  <a:pt x="8807" y="66281"/>
                  <a:pt x="13486" y="63024"/>
                </a:cubicBezTo>
                <a:cubicBezTo>
                  <a:pt x="18165" y="59767"/>
                  <a:pt x="24173" y="65134"/>
                  <a:pt x="28072" y="64400"/>
                </a:cubicBezTo>
                <a:cubicBezTo>
                  <a:pt x="31971" y="63666"/>
                  <a:pt x="34494" y="63804"/>
                  <a:pt x="36879" y="58621"/>
                </a:cubicBezTo>
                <a:cubicBezTo>
                  <a:pt x="39264" y="53438"/>
                  <a:pt x="37521" y="39723"/>
                  <a:pt x="42383" y="33301"/>
                </a:cubicBezTo>
                <a:cubicBezTo>
                  <a:pt x="47245" y="26879"/>
                  <a:pt x="60456" y="25641"/>
                  <a:pt x="66052" y="20091"/>
                </a:cubicBezTo>
                <a:cubicBezTo>
                  <a:pt x="71648" y="14541"/>
                  <a:pt x="74309" y="3349"/>
                  <a:pt x="75960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55" name="Google Shape;455;p53"/>
          <p:cNvCxnSpPr/>
          <p:nvPr/>
        </p:nvCxnSpPr>
        <p:spPr>
          <a:xfrm rot="10800000">
            <a:off x="2593850" y="2937975"/>
            <a:ext cx="123900" cy="295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53"/>
          <p:cNvCxnSpPr/>
          <p:nvPr/>
        </p:nvCxnSpPr>
        <p:spPr>
          <a:xfrm>
            <a:off x="1264450" y="2801350"/>
            <a:ext cx="763800" cy="578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53"/>
          <p:cNvCxnSpPr/>
          <p:nvPr/>
        </p:nvCxnSpPr>
        <p:spPr>
          <a:xfrm>
            <a:off x="959650" y="3258550"/>
            <a:ext cx="763800" cy="578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3"/>
          <p:cNvSpPr txBox="1"/>
          <p:nvPr>
            <p:ph type="title"/>
          </p:nvPr>
        </p:nvSpPr>
        <p:spPr>
          <a:xfrm>
            <a:off x="1040750" y="2064475"/>
            <a:ext cx="399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y</a:t>
            </a:r>
            <a:endParaRPr sz="1800"/>
          </a:p>
        </p:txBody>
      </p:sp>
      <p:sp>
        <p:nvSpPr>
          <p:cNvPr id="459" name="Google Shape;459;p53"/>
          <p:cNvSpPr txBox="1"/>
          <p:nvPr>
            <p:ph type="title"/>
          </p:nvPr>
        </p:nvSpPr>
        <p:spPr>
          <a:xfrm>
            <a:off x="3402250" y="4328625"/>
            <a:ext cx="1169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xz plane</a:t>
            </a:r>
            <a:endParaRPr sz="1800"/>
          </a:p>
        </p:txBody>
      </p:sp>
      <p:sp>
        <p:nvSpPr>
          <p:cNvPr id="460" name="Google Shape;460;p53"/>
          <p:cNvSpPr txBox="1"/>
          <p:nvPr>
            <p:ph type="title"/>
          </p:nvPr>
        </p:nvSpPr>
        <p:spPr>
          <a:xfrm>
            <a:off x="2804700" y="3157575"/>
            <a:ext cx="1433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normal vector</a:t>
            </a:r>
            <a:endParaRPr sz="1800"/>
          </a:p>
        </p:txBody>
      </p:sp>
      <p:sp>
        <p:nvSpPr>
          <p:cNvPr id="461" name="Google Shape;461;p53"/>
          <p:cNvSpPr txBox="1"/>
          <p:nvPr>
            <p:ph type="title"/>
          </p:nvPr>
        </p:nvSpPr>
        <p:spPr>
          <a:xfrm>
            <a:off x="94775" y="2479375"/>
            <a:ext cx="12261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light source (sun)</a:t>
            </a:r>
            <a:endParaRPr sz="1800"/>
          </a:p>
        </p:txBody>
      </p:sp>
      <p:cxnSp>
        <p:nvCxnSpPr>
          <p:cNvPr id="462" name="Google Shape;462;p53"/>
          <p:cNvCxnSpPr/>
          <p:nvPr/>
        </p:nvCxnSpPr>
        <p:spPr>
          <a:xfrm rot="10800000">
            <a:off x="1678850" y="2435725"/>
            <a:ext cx="1045800" cy="7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3" name="Google Shape;463;p53"/>
          <p:cNvSpPr txBox="1"/>
          <p:nvPr>
            <p:ph type="title"/>
          </p:nvPr>
        </p:nvSpPr>
        <p:spPr>
          <a:xfrm>
            <a:off x="2085850" y="2390450"/>
            <a:ext cx="399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θ</a:t>
            </a:r>
            <a:endParaRPr sz="1800"/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50" y="2160300"/>
            <a:ext cx="3410258" cy="24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0" name="Google Shape;470;p54"/>
          <p:cNvSpPr txBox="1"/>
          <p:nvPr>
            <p:ph idx="4294967295" type="title"/>
          </p:nvPr>
        </p:nvSpPr>
        <p:spPr>
          <a:xfrm>
            <a:off x="280647" y="4173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3. Shading</a:t>
            </a:r>
            <a:endParaRPr/>
          </a:p>
        </p:txBody>
      </p:sp>
      <p:sp>
        <p:nvSpPr>
          <p:cNvPr id="471" name="Google Shape;471;p54"/>
          <p:cNvSpPr txBox="1"/>
          <p:nvPr>
            <p:ph type="title"/>
          </p:nvPr>
        </p:nvSpPr>
        <p:spPr>
          <a:xfrm>
            <a:off x="280650" y="977700"/>
            <a:ext cx="8446800" cy="19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Within parametric length of the surface normal vector, it searches for the local maximum of the y-value near it, along the sun-light direction, and take the </a:t>
            </a:r>
            <a:r>
              <a:rPr lang="zh-TW" sz="2500">
                <a:solidFill>
                  <a:srgbClr val="E69138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xz-distance and y-value difference</a:t>
            </a: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 as arguments for shadow calculation (exponential decay).</a:t>
            </a:r>
            <a:endParaRPr sz="3900"/>
          </a:p>
        </p:txBody>
      </p:sp>
      <p:cxnSp>
        <p:nvCxnSpPr>
          <p:cNvPr id="472" name="Google Shape;472;p54"/>
          <p:cNvCxnSpPr/>
          <p:nvPr/>
        </p:nvCxnSpPr>
        <p:spPr>
          <a:xfrm>
            <a:off x="1467346" y="3103260"/>
            <a:ext cx="12000" cy="168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4"/>
          <p:cNvCxnSpPr/>
          <p:nvPr/>
        </p:nvCxnSpPr>
        <p:spPr>
          <a:xfrm rot="10800000">
            <a:off x="1492900" y="4798475"/>
            <a:ext cx="21327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4"/>
          <p:cNvCxnSpPr/>
          <p:nvPr/>
        </p:nvCxnSpPr>
        <p:spPr>
          <a:xfrm>
            <a:off x="1720702" y="2738004"/>
            <a:ext cx="614700" cy="468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4"/>
          <p:cNvCxnSpPr/>
          <p:nvPr/>
        </p:nvCxnSpPr>
        <p:spPr>
          <a:xfrm>
            <a:off x="1551919" y="3184821"/>
            <a:ext cx="614700" cy="468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4"/>
          <p:cNvSpPr txBox="1"/>
          <p:nvPr>
            <p:ph type="title"/>
          </p:nvPr>
        </p:nvSpPr>
        <p:spPr>
          <a:xfrm>
            <a:off x="1312303" y="2674075"/>
            <a:ext cx="3210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y</a:t>
            </a:r>
            <a:endParaRPr sz="1800"/>
          </a:p>
        </p:txBody>
      </p:sp>
      <p:sp>
        <p:nvSpPr>
          <p:cNvPr id="477" name="Google Shape;477;p54"/>
          <p:cNvSpPr txBox="1"/>
          <p:nvPr>
            <p:ph type="title"/>
          </p:nvPr>
        </p:nvSpPr>
        <p:spPr>
          <a:xfrm>
            <a:off x="3769084" y="4568687"/>
            <a:ext cx="9417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xz plane</a:t>
            </a:r>
            <a:endParaRPr sz="1800"/>
          </a:p>
        </p:txBody>
      </p:sp>
      <p:sp>
        <p:nvSpPr>
          <p:cNvPr id="478" name="Google Shape;478;p54"/>
          <p:cNvSpPr txBox="1"/>
          <p:nvPr>
            <p:ph type="title"/>
          </p:nvPr>
        </p:nvSpPr>
        <p:spPr>
          <a:xfrm>
            <a:off x="3407875" y="3271400"/>
            <a:ext cx="8064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normal vector</a:t>
            </a:r>
            <a:endParaRPr sz="1800"/>
          </a:p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551975" y="3010403"/>
            <a:ext cx="9867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light source (sun)</a:t>
            </a:r>
            <a:endParaRPr sz="1800"/>
          </a:p>
        </p:txBody>
      </p:sp>
      <p:sp>
        <p:nvSpPr>
          <p:cNvPr id="480" name="Google Shape;480;p54"/>
          <p:cNvSpPr/>
          <p:nvPr/>
        </p:nvSpPr>
        <p:spPr>
          <a:xfrm>
            <a:off x="1501775" y="3672587"/>
            <a:ext cx="2452625" cy="1148825"/>
          </a:xfrm>
          <a:custGeom>
            <a:rect b="b" l="l" r="r" t="t"/>
            <a:pathLst>
              <a:path extrusionOk="0" h="45953" w="98105">
                <a:moveTo>
                  <a:pt x="0" y="45041"/>
                </a:moveTo>
                <a:cubicBezTo>
                  <a:pt x="1540" y="42968"/>
                  <a:pt x="5569" y="33844"/>
                  <a:pt x="9242" y="32600"/>
                </a:cubicBezTo>
                <a:cubicBezTo>
                  <a:pt x="12915" y="31356"/>
                  <a:pt x="17239" y="42376"/>
                  <a:pt x="22038" y="37577"/>
                </a:cubicBezTo>
                <a:cubicBezTo>
                  <a:pt x="26837" y="32779"/>
                  <a:pt x="32998" y="9200"/>
                  <a:pt x="38034" y="3809"/>
                </a:cubicBezTo>
                <a:cubicBezTo>
                  <a:pt x="43070" y="-1582"/>
                  <a:pt x="48461" y="-1286"/>
                  <a:pt x="52252" y="5230"/>
                </a:cubicBezTo>
                <a:cubicBezTo>
                  <a:pt x="56044" y="11747"/>
                  <a:pt x="57347" y="36688"/>
                  <a:pt x="60783" y="42908"/>
                </a:cubicBezTo>
                <a:cubicBezTo>
                  <a:pt x="64219" y="49129"/>
                  <a:pt x="69728" y="44093"/>
                  <a:pt x="72868" y="42553"/>
                </a:cubicBezTo>
                <a:cubicBezTo>
                  <a:pt x="76008" y="41013"/>
                  <a:pt x="76897" y="34082"/>
                  <a:pt x="79622" y="33667"/>
                </a:cubicBezTo>
                <a:cubicBezTo>
                  <a:pt x="82347" y="33252"/>
                  <a:pt x="86139" y="40717"/>
                  <a:pt x="89219" y="40065"/>
                </a:cubicBezTo>
                <a:cubicBezTo>
                  <a:pt x="92300" y="39413"/>
                  <a:pt x="96624" y="31475"/>
                  <a:pt x="98105" y="29757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81" name="Google Shape;481;p54"/>
          <p:cNvCxnSpPr/>
          <p:nvPr/>
        </p:nvCxnSpPr>
        <p:spPr>
          <a:xfrm rot="10800000">
            <a:off x="2390575" y="3256175"/>
            <a:ext cx="1502400" cy="1236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54"/>
          <p:cNvCxnSpPr/>
          <p:nvPr/>
        </p:nvCxnSpPr>
        <p:spPr>
          <a:xfrm>
            <a:off x="2630350" y="3687825"/>
            <a:ext cx="9000" cy="11196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54"/>
          <p:cNvCxnSpPr/>
          <p:nvPr/>
        </p:nvCxnSpPr>
        <p:spPr>
          <a:xfrm>
            <a:off x="1399519" y="3642021"/>
            <a:ext cx="614700" cy="468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54"/>
          <p:cNvSpPr/>
          <p:nvPr/>
        </p:nvSpPr>
        <p:spPr>
          <a:xfrm>
            <a:off x="5625025" y="3975776"/>
            <a:ext cx="2390425" cy="858375"/>
          </a:xfrm>
          <a:custGeom>
            <a:rect b="b" l="l" r="r" t="t"/>
            <a:pathLst>
              <a:path extrusionOk="0" h="34335" w="95617">
                <a:moveTo>
                  <a:pt x="0" y="34335"/>
                </a:moveTo>
                <a:cubicBezTo>
                  <a:pt x="3910" y="30188"/>
                  <a:pt x="15877" y="15140"/>
                  <a:pt x="23460" y="9453"/>
                </a:cubicBezTo>
                <a:cubicBezTo>
                  <a:pt x="31043" y="3766"/>
                  <a:pt x="38093" y="803"/>
                  <a:pt x="45498" y="211"/>
                </a:cubicBezTo>
                <a:cubicBezTo>
                  <a:pt x="52903" y="-381"/>
                  <a:pt x="59538" y="390"/>
                  <a:pt x="67891" y="5899"/>
                </a:cubicBezTo>
                <a:cubicBezTo>
                  <a:pt x="76244" y="11409"/>
                  <a:pt x="90996" y="28707"/>
                  <a:pt x="95617" y="3326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85" name="Google Shape;485;p54"/>
          <p:cNvCxnSpPr/>
          <p:nvPr/>
        </p:nvCxnSpPr>
        <p:spPr>
          <a:xfrm rot="10800000">
            <a:off x="6722275" y="2813975"/>
            <a:ext cx="1666500" cy="13737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4"/>
          <p:cNvCxnSpPr/>
          <p:nvPr/>
        </p:nvCxnSpPr>
        <p:spPr>
          <a:xfrm>
            <a:off x="6913550" y="2959125"/>
            <a:ext cx="17700" cy="1030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54"/>
          <p:cNvCxnSpPr/>
          <p:nvPr/>
        </p:nvCxnSpPr>
        <p:spPr>
          <a:xfrm rot="10800000">
            <a:off x="6928550" y="2896525"/>
            <a:ext cx="2700" cy="10380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54"/>
          <p:cNvCxnSpPr/>
          <p:nvPr/>
        </p:nvCxnSpPr>
        <p:spPr>
          <a:xfrm>
            <a:off x="6914775" y="4843775"/>
            <a:ext cx="1568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4"/>
          <p:cNvSpPr txBox="1"/>
          <p:nvPr>
            <p:ph type="title"/>
          </p:nvPr>
        </p:nvSpPr>
        <p:spPr>
          <a:xfrm>
            <a:off x="5760325" y="3266525"/>
            <a:ext cx="12774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y difference</a:t>
            </a:r>
            <a:endParaRPr sz="1800"/>
          </a:p>
        </p:txBody>
      </p:sp>
      <p:sp>
        <p:nvSpPr>
          <p:cNvPr id="490" name="Google Shape;490;p54"/>
          <p:cNvSpPr txBox="1"/>
          <p:nvPr>
            <p:ph type="title"/>
          </p:nvPr>
        </p:nvSpPr>
        <p:spPr>
          <a:xfrm>
            <a:off x="7153800" y="4406075"/>
            <a:ext cx="12774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xz</a:t>
            </a: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 distance</a:t>
            </a:r>
            <a:endParaRPr sz="1800"/>
          </a:p>
        </p:txBody>
      </p:sp>
      <p:cxnSp>
        <p:nvCxnSpPr>
          <p:cNvPr id="491" name="Google Shape;491;p54"/>
          <p:cNvCxnSpPr/>
          <p:nvPr/>
        </p:nvCxnSpPr>
        <p:spPr>
          <a:xfrm flipH="1">
            <a:off x="6920900" y="3953763"/>
            <a:ext cx="3000" cy="9024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4"/>
          <p:cNvCxnSpPr/>
          <p:nvPr/>
        </p:nvCxnSpPr>
        <p:spPr>
          <a:xfrm>
            <a:off x="8366525" y="4176375"/>
            <a:ext cx="468000" cy="392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8" name="Google Shape;498;p55"/>
          <p:cNvSpPr txBox="1"/>
          <p:nvPr>
            <p:ph idx="4294967295" type="title"/>
          </p:nvPr>
        </p:nvSpPr>
        <p:spPr>
          <a:xfrm>
            <a:off x="280647" y="4173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4. Illumination</a:t>
            </a:r>
            <a:endParaRPr/>
          </a:p>
        </p:txBody>
      </p:sp>
      <p:sp>
        <p:nvSpPr>
          <p:cNvPr id="499" name="Google Shape;499;p55"/>
          <p:cNvSpPr txBox="1"/>
          <p:nvPr>
            <p:ph type="title"/>
          </p:nvPr>
        </p:nvSpPr>
        <p:spPr>
          <a:xfrm>
            <a:off x="280650" y="977700"/>
            <a:ext cx="7662900" cy="377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Originally, I planned to modify a pixel, taking its surrounding normal vectors into consideration. However, the color of clouds should depend on the </a:t>
            </a:r>
            <a:r>
              <a:rPr lang="zh-TW" sz="2500">
                <a:solidFill>
                  <a:srgbClr val="E69138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thickness</a:t>
            </a: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, or, the </a:t>
            </a:r>
            <a:r>
              <a:rPr lang="zh-TW" sz="2500">
                <a:solidFill>
                  <a:srgbClr val="E69138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traveling distance of the sun-light</a:t>
            </a: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. Unfortunately, we didn’t make it on time for the algorithm, and therefore I postponed this in future work session.</a:t>
            </a:r>
            <a:endParaRPr sz="25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Alternatively, I simply take the </a:t>
            </a:r>
            <a:r>
              <a:rPr lang="zh-TW" sz="2500">
                <a:solidFill>
                  <a:srgbClr val="E69138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propotion of lighting, coloring contribution of from the surroundings</a:t>
            </a: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; therefore, it’s not appropriate to use “illumination” in this extent, but I think sometimes the simpler, the better.</a:t>
            </a:r>
            <a:endParaRPr sz="3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5" name="Google Shape;505;p56"/>
          <p:cNvSpPr txBox="1"/>
          <p:nvPr/>
        </p:nvSpPr>
        <p:spPr>
          <a:xfrm>
            <a:off x="557100" y="1131000"/>
            <a:ext cx="1918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(Wc, Ws) = (0.4, 0.6)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(picked) 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36000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/>
          <p:nvPr/>
        </p:nvSpPr>
        <p:spPr>
          <a:xfrm>
            <a:off x="3571050" y="1207200"/>
            <a:ext cx="1955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(Wc, Ws) = (0.6, 0.4) 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6653675" y="1207200"/>
            <a:ext cx="1918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(Wc, Ws) = (0.8, 0.2) 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509" name="Google Shape;5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00" y="18360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775" y="1836000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6"/>
          <p:cNvSpPr txBox="1"/>
          <p:nvPr>
            <p:ph idx="4294967295" type="title"/>
          </p:nvPr>
        </p:nvSpPr>
        <p:spPr>
          <a:xfrm>
            <a:off x="280647" y="3411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0</a:t>
            </a:r>
            <a:r>
              <a:rPr lang="zh-TW"/>
              <a:t>4. Illumination</a:t>
            </a:r>
            <a:endParaRPr/>
          </a:p>
        </p:txBody>
      </p:sp>
      <p:sp>
        <p:nvSpPr>
          <p:cNvPr id="512" name="Google Shape;512;p56"/>
          <p:cNvSpPr txBox="1"/>
          <p:nvPr/>
        </p:nvSpPr>
        <p:spPr>
          <a:xfrm>
            <a:off x="252300" y="750000"/>
            <a:ext cx="817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Wc, Ws: coefficients of cloud color and sky color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3475925" y="2034100"/>
            <a:ext cx="4725300" cy="164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6600"/>
              <a:t>03.</a:t>
            </a:r>
            <a:endParaRPr sz="6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 </a:t>
            </a:r>
            <a:r>
              <a:rPr lang="zh-TW" sz="4600"/>
              <a:t>Results</a:t>
            </a:r>
            <a:endParaRPr sz="4600"/>
          </a:p>
        </p:txBody>
      </p:sp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4" name="Google Shape;524;p58"/>
          <p:cNvSpPr txBox="1"/>
          <p:nvPr/>
        </p:nvSpPr>
        <p:spPr>
          <a:xfrm>
            <a:off x="1635300" y="978600"/>
            <a:ext cx="16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threshold = 600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525" name="Google Shape;525;p58"/>
          <p:cNvSpPr txBox="1"/>
          <p:nvPr/>
        </p:nvSpPr>
        <p:spPr>
          <a:xfrm>
            <a:off x="5902500" y="978600"/>
            <a:ext cx="16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Final Painting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526" name="Google Shape;5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55000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300" y="1455000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8"/>
          <p:cNvSpPr txBox="1"/>
          <p:nvPr/>
        </p:nvSpPr>
        <p:spPr>
          <a:xfrm>
            <a:off x="404700" y="673800"/>
            <a:ext cx="817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Finally, add</a:t>
            </a:r>
            <a:r>
              <a:rPr lang="zh-TW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sun-light reflection from cloud surface to eyes with the coefficient, Wr = 0.05.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529" name="Google Shape;529;p58"/>
          <p:cNvSpPr txBox="1"/>
          <p:nvPr>
            <p:ph idx="4294967295" type="title"/>
          </p:nvPr>
        </p:nvSpPr>
        <p:spPr>
          <a:xfrm>
            <a:off x="433047" y="264950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03. 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9"/>
          <p:cNvPicPr preferRelativeResize="0"/>
          <p:nvPr/>
        </p:nvPicPr>
        <p:blipFill rotWithShape="1">
          <a:blip r:embed="rId3">
            <a:alphaModFix/>
          </a:blip>
          <a:srcRect b="0" l="9723" r="9714" t="0"/>
          <a:stretch/>
        </p:blipFill>
        <p:spPr>
          <a:xfrm>
            <a:off x="4095975" y="0"/>
            <a:ext cx="5538499" cy="491117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9"/>
          <p:cNvSpPr txBox="1"/>
          <p:nvPr>
            <p:ph type="title"/>
          </p:nvPr>
        </p:nvSpPr>
        <p:spPr>
          <a:xfrm>
            <a:off x="720000" y="1822650"/>
            <a:ext cx="4681200" cy="219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TW" sz="6600"/>
              <a:t>04. </a:t>
            </a:r>
            <a:endParaRPr sz="6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TW" sz="4800"/>
              <a:t>Future Work</a:t>
            </a:r>
            <a:endParaRPr sz="4800"/>
          </a:p>
        </p:txBody>
      </p:sp>
      <p:sp>
        <p:nvSpPr>
          <p:cNvPr id="536" name="Google Shape;53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0"/>
          <p:cNvPicPr preferRelativeResize="0"/>
          <p:nvPr/>
        </p:nvPicPr>
        <p:blipFill rotWithShape="1">
          <a:blip r:embed="rId3">
            <a:alphaModFix/>
          </a:blip>
          <a:srcRect b="0" l="9723" r="9715" t="0"/>
          <a:stretch/>
        </p:blipFill>
        <p:spPr>
          <a:xfrm>
            <a:off x="4321550" y="-161325"/>
            <a:ext cx="5538499" cy="491117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3" name="Google Shape;543;p60"/>
          <p:cNvSpPr txBox="1"/>
          <p:nvPr>
            <p:ph type="title"/>
          </p:nvPr>
        </p:nvSpPr>
        <p:spPr>
          <a:xfrm>
            <a:off x="423175" y="1958300"/>
            <a:ext cx="6246900" cy="333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zh-TW" sz="2400">
                <a:latin typeface="Archivo Narrow"/>
                <a:ea typeface="Archivo Narrow"/>
                <a:cs typeface="Archivo Narrow"/>
                <a:sym typeface="Archivo Narrow"/>
              </a:rPr>
              <a:t>Cloud thickness algorithm for telling cloud heights and make them more fluffy</a:t>
            </a:r>
            <a:endParaRPr sz="24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zh-TW" sz="2400">
                <a:latin typeface="Archivo Narrow"/>
                <a:ea typeface="Archivo Narrow"/>
                <a:cs typeface="Archivo Narrow"/>
                <a:sym typeface="Archivo Narrow"/>
              </a:rPr>
              <a:t>Sun glare effect</a:t>
            </a:r>
            <a:endParaRPr sz="24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zh-TW" sz="2400">
                <a:latin typeface="Archivo Narrow"/>
                <a:ea typeface="Archivo Narrow"/>
                <a:cs typeface="Archivo Narrow"/>
                <a:sym typeface="Archivo Narrow"/>
              </a:rPr>
              <a:t>Add other objects in the sky</a:t>
            </a:r>
            <a:endParaRPr sz="24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zh-TW" sz="2400">
                <a:latin typeface="Archivo Narrow"/>
                <a:ea typeface="Archivo Narrow"/>
                <a:cs typeface="Archivo Narrow"/>
                <a:sym typeface="Archivo Narrow"/>
              </a:rPr>
              <a:t>Vanishing point coordinate system</a:t>
            </a:r>
            <a:endParaRPr sz="24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544" name="Google Shape;544;p60"/>
          <p:cNvSpPr txBox="1"/>
          <p:nvPr>
            <p:ph type="title"/>
          </p:nvPr>
        </p:nvSpPr>
        <p:spPr>
          <a:xfrm>
            <a:off x="423175" y="1137850"/>
            <a:ext cx="4566900" cy="72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04. Future Work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1000" y="0"/>
            <a:ext cx="2373001" cy="167553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3"/>
          <p:cNvSpPr txBox="1"/>
          <p:nvPr>
            <p:ph type="title"/>
          </p:nvPr>
        </p:nvSpPr>
        <p:spPr>
          <a:xfrm>
            <a:off x="796200" y="21237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/>
              <a:t>Introduction</a:t>
            </a:r>
            <a:endParaRPr sz="2000"/>
          </a:p>
        </p:txBody>
      </p:sp>
      <p:sp>
        <p:nvSpPr>
          <p:cNvPr id="244" name="Google Shape;244;p43"/>
          <p:cNvSpPr txBox="1"/>
          <p:nvPr>
            <p:ph idx="2" type="title"/>
          </p:nvPr>
        </p:nvSpPr>
        <p:spPr>
          <a:xfrm>
            <a:off x="796200" y="15306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600"/>
              <a:t>01.</a:t>
            </a:r>
            <a:endParaRPr sz="3600"/>
          </a:p>
        </p:txBody>
      </p:sp>
      <p:sp>
        <p:nvSpPr>
          <p:cNvPr id="245" name="Google Shape;245;p43"/>
          <p:cNvSpPr txBox="1"/>
          <p:nvPr>
            <p:ph idx="3" type="title"/>
          </p:nvPr>
        </p:nvSpPr>
        <p:spPr>
          <a:xfrm>
            <a:off x="3460651" y="21237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/>
              <a:t>Methodology</a:t>
            </a:r>
            <a:endParaRPr sz="2000"/>
          </a:p>
        </p:txBody>
      </p:sp>
      <p:sp>
        <p:nvSpPr>
          <p:cNvPr id="246" name="Google Shape;246;p43"/>
          <p:cNvSpPr txBox="1"/>
          <p:nvPr>
            <p:ph idx="4" type="title"/>
          </p:nvPr>
        </p:nvSpPr>
        <p:spPr>
          <a:xfrm>
            <a:off x="3460639" y="15306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600"/>
              <a:t>02.</a:t>
            </a:r>
            <a:endParaRPr sz="3600"/>
          </a:p>
        </p:txBody>
      </p:sp>
      <p:sp>
        <p:nvSpPr>
          <p:cNvPr id="247" name="Google Shape;247;p43"/>
          <p:cNvSpPr txBox="1"/>
          <p:nvPr>
            <p:ph idx="6" type="title"/>
          </p:nvPr>
        </p:nvSpPr>
        <p:spPr>
          <a:xfrm>
            <a:off x="6125075" y="21237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/>
              <a:t>Results</a:t>
            </a:r>
            <a:endParaRPr sz="2000"/>
          </a:p>
        </p:txBody>
      </p:sp>
      <p:sp>
        <p:nvSpPr>
          <p:cNvPr id="248" name="Google Shape;248;p43"/>
          <p:cNvSpPr txBox="1"/>
          <p:nvPr>
            <p:ph idx="7" type="title"/>
          </p:nvPr>
        </p:nvSpPr>
        <p:spPr>
          <a:xfrm>
            <a:off x="6125079" y="15306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600"/>
              <a:t>03.</a:t>
            </a:r>
            <a:endParaRPr sz="3600"/>
          </a:p>
        </p:txBody>
      </p:sp>
      <p:sp>
        <p:nvSpPr>
          <p:cNvPr id="249" name="Google Shape;249;p43"/>
          <p:cNvSpPr txBox="1"/>
          <p:nvPr>
            <p:ph idx="9" type="title"/>
          </p:nvPr>
        </p:nvSpPr>
        <p:spPr>
          <a:xfrm>
            <a:off x="796200" y="39131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/>
              <a:t>Future Work</a:t>
            </a:r>
            <a:endParaRPr sz="2000"/>
          </a:p>
        </p:txBody>
      </p:sp>
      <p:sp>
        <p:nvSpPr>
          <p:cNvPr id="250" name="Google Shape;250;p43"/>
          <p:cNvSpPr txBox="1"/>
          <p:nvPr>
            <p:ph idx="13" type="title"/>
          </p:nvPr>
        </p:nvSpPr>
        <p:spPr>
          <a:xfrm>
            <a:off x="796200" y="33200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600"/>
              <a:t>04.</a:t>
            </a:r>
            <a:endParaRPr sz="3600"/>
          </a:p>
        </p:txBody>
      </p:sp>
      <p:sp>
        <p:nvSpPr>
          <p:cNvPr id="251" name="Google Shape;251;p43"/>
          <p:cNvSpPr txBox="1"/>
          <p:nvPr>
            <p:ph idx="15" type="title"/>
          </p:nvPr>
        </p:nvSpPr>
        <p:spPr>
          <a:xfrm>
            <a:off x="3460651" y="3913175"/>
            <a:ext cx="25353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/>
              <a:t>Reference</a:t>
            </a:r>
            <a:endParaRPr sz="2000"/>
          </a:p>
        </p:txBody>
      </p:sp>
      <p:sp>
        <p:nvSpPr>
          <p:cNvPr id="252" name="Google Shape;252;p43"/>
          <p:cNvSpPr txBox="1"/>
          <p:nvPr>
            <p:ph idx="16" type="title"/>
          </p:nvPr>
        </p:nvSpPr>
        <p:spPr>
          <a:xfrm>
            <a:off x="3460639" y="33200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600"/>
              <a:t>05.</a:t>
            </a:r>
            <a:endParaRPr sz="3600"/>
          </a:p>
        </p:txBody>
      </p:sp>
      <p:sp>
        <p:nvSpPr>
          <p:cNvPr id="253" name="Google Shape;253;p43"/>
          <p:cNvSpPr txBox="1"/>
          <p:nvPr>
            <p:ph idx="18" type="title"/>
          </p:nvPr>
        </p:nvSpPr>
        <p:spPr>
          <a:xfrm>
            <a:off x="6125075" y="3913175"/>
            <a:ext cx="2085900" cy="64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/>
              <a:t>Work Division Table</a:t>
            </a:r>
            <a:endParaRPr sz="2000"/>
          </a:p>
        </p:txBody>
      </p:sp>
      <p:sp>
        <p:nvSpPr>
          <p:cNvPr id="254" name="Google Shape;254;p43"/>
          <p:cNvSpPr txBox="1"/>
          <p:nvPr>
            <p:ph idx="19" type="title"/>
          </p:nvPr>
        </p:nvSpPr>
        <p:spPr>
          <a:xfrm>
            <a:off x="6125079" y="3320000"/>
            <a:ext cx="1275300" cy="5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600"/>
              <a:t>06.</a:t>
            </a:r>
            <a:endParaRPr sz="3600"/>
          </a:p>
        </p:txBody>
      </p:sp>
      <p:sp>
        <p:nvSpPr>
          <p:cNvPr id="255" name="Google Shape;255;p43"/>
          <p:cNvSpPr txBox="1"/>
          <p:nvPr>
            <p:ph idx="21" type="title"/>
          </p:nvPr>
        </p:nvSpPr>
        <p:spPr>
          <a:xfrm>
            <a:off x="720000" y="54275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4800"/>
              <a:t>Outline</a:t>
            </a:r>
            <a:endParaRPr sz="4800"/>
          </a:p>
        </p:txBody>
      </p:sp>
      <p:sp>
        <p:nvSpPr>
          <p:cNvPr id="256" name="Google Shape;25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7" name="Google Shape;257;p43"/>
          <p:cNvSpPr/>
          <p:nvPr/>
        </p:nvSpPr>
        <p:spPr>
          <a:xfrm>
            <a:off x="613150" y="2745875"/>
            <a:ext cx="7526700" cy="542050"/>
          </a:xfrm>
          <a:custGeom>
            <a:rect b="b" l="l" r="r" t="t"/>
            <a:pathLst>
              <a:path extrusionOk="0" h="21682" w="301068">
                <a:moveTo>
                  <a:pt x="0" y="21682"/>
                </a:moveTo>
                <a:cubicBezTo>
                  <a:pt x="15462" y="18602"/>
                  <a:pt x="60249" y="3436"/>
                  <a:pt x="92773" y="3199"/>
                </a:cubicBezTo>
                <a:cubicBezTo>
                  <a:pt x="125297" y="2962"/>
                  <a:pt x="160427" y="20793"/>
                  <a:pt x="195143" y="20260"/>
                </a:cubicBezTo>
                <a:cubicBezTo>
                  <a:pt x="229859" y="19727"/>
                  <a:pt x="283414" y="3377"/>
                  <a:pt x="301068" y="0"/>
                </a:cubicBezTo>
              </a:path>
            </a:pathLst>
          </a:cu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 txBox="1"/>
          <p:nvPr>
            <p:ph type="title"/>
          </p:nvPr>
        </p:nvSpPr>
        <p:spPr>
          <a:xfrm>
            <a:off x="720000" y="1400025"/>
            <a:ext cx="3852000" cy="21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/>
              <a:t>05.</a:t>
            </a:r>
            <a:endParaRPr sz="6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Reference</a:t>
            </a:r>
            <a:endParaRPr sz="4800"/>
          </a:p>
        </p:txBody>
      </p:sp>
      <p:sp>
        <p:nvSpPr>
          <p:cNvPr id="550" name="Google Shape;55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05. Reference</a:t>
            </a:r>
            <a:endParaRPr/>
          </a:p>
        </p:txBody>
      </p:sp>
      <p:sp>
        <p:nvSpPr>
          <p:cNvPr id="556" name="Google Shape;55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7" name="Google Shape;557;p62"/>
          <p:cNvSpPr txBox="1"/>
          <p:nvPr>
            <p:ph type="title"/>
          </p:nvPr>
        </p:nvSpPr>
        <p:spPr>
          <a:xfrm>
            <a:off x="720000" y="1185725"/>
            <a:ext cx="7704000" cy="3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Archivo Narrow"/>
                <a:ea typeface="Archivo Narrow"/>
                <a:cs typeface="Archivo Narrow"/>
                <a:sym typeface="Archivo Narrow"/>
              </a:rPr>
              <a:t>[1]  Painting a Landscape with Maths by </a:t>
            </a:r>
            <a:r>
              <a:rPr lang="zh-TW" sz="2400"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3"/>
              </a:rPr>
              <a:t>InigoQuilez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  <a:hlinkClick r:id="rId4"/>
              </a:rPr>
              <a:t>https://www.youtube.com/watch?v=BFld4EBO2RE&amp;ab_channel=InigoQuilez</a:t>
            </a:r>
            <a:endParaRPr sz="2400" u="sng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Archivo Narrow"/>
                <a:ea typeface="Archivo Narrow"/>
                <a:cs typeface="Archivo Narrow"/>
                <a:sym typeface="Archivo Narrow"/>
              </a:rPr>
              <a:t>[</a:t>
            </a:r>
            <a:r>
              <a:rPr lang="zh-TW" sz="2400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2]  </a:t>
            </a:r>
            <a:r>
              <a:rPr lang="zh-TW" sz="2400">
                <a:solidFill>
                  <a:schemeClr val="hlink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5"/>
              </a:rPr>
              <a:t>Ray Tracing in One Weekend</a:t>
            </a:r>
            <a:r>
              <a:rPr lang="zh-TW" sz="2400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by Peter Shirley </a:t>
            </a:r>
            <a:r>
              <a:rPr lang="zh-TW" sz="2400" u="sng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https://raytracing.github.io/books/RayTracingInOneWeekend.html</a:t>
            </a:r>
            <a:endParaRPr sz="2400" u="sng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type="title"/>
          </p:nvPr>
        </p:nvSpPr>
        <p:spPr>
          <a:xfrm>
            <a:off x="3475925" y="1348300"/>
            <a:ext cx="4725300" cy="249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6600"/>
              <a:t>06.</a:t>
            </a:r>
            <a:endParaRPr sz="6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4800"/>
              <a:t>Work Division Table</a:t>
            </a:r>
            <a:endParaRPr sz="4800"/>
          </a:p>
        </p:txBody>
      </p:sp>
      <p:sp>
        <p:nvSpPr>
          <p:cNvPr id="563" name="Google Shape;56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569" name="Google Shape;569;p64"/>
          <p:cNvGraphicFramePr/>
          <p:nvPr/>
        </p:nvGraphicFramePr>
        <p:xfrm>
          <a:off x="548175" y="184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{38E90070-B5D0-447D-B03A-00A4FB14A840}</a:tableStyleId>
              </a:tblPr>
              <a:tblGrid>
                <a:gridCol w="2453275"/>
                <a:gridCol w="1617900"/>
                <a:gridCol w="4180525"/>
              </a:tblGrid>
              <a:tr h="6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Team Member</a:t>
                      </a:r>
                      <a:endParaRPr b="1" sz="2400">
                        <a:solidFill>
                          <a:schemeClr val="dk1"/>
                        </a:solidFill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Student ID</a:t>
                      </a:r>
                      <a:endParaRPr b="1" sz="2400">
                        <a:solidFill>
                          <a:schemeClr val="dk1"/>
                        </a:solidFill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Contribution</a:t>
                      </a:r>
                      <a:endParaRPr b="1" sz="2400">
                        <a:solidFill>
                          <a:schemeClr val="dk1"/>
                        </a:solidFill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江家浩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61047061s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Slides, and Others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張榕宸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61047094s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Slides and parameter testing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楊千艎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61047110s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  <a:latin typeface="Archivo Narrow Medium"/>
                          <a:ea typeface="Archivo Narrow Medium"/>
                          <a:cs typeface="Archivo Narrow Medium"/>
                          <a:sym typeface="Archivo Narrow Medium"/>
                        </a:rPr>
                        <a:t>Slides and parameter testing</a:t>
                      </a:r>
                      <a:endParaRPr sz="2400">
                        <a:solidFill>
                          <a:schemeClr val="dk1"/>
                        </a:solidFill>
                        <a:latin typeface="Archivo Narrow Medium"/>
                        <a:ea typeface="Archivo Narrow Medium"/>
                        <a:cs typeface="Archivo Narrow Medium"/>
                        <a:sym typeface="Archivo Narrow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0" name="Google Shape;570;p64"/>
          <p:cNvSpPr txBox="1"/>
          <p:nvPr>
            <p:ph type="title"/>
          </p:nvPr>
        </p:nvSpPr>
        <p:spPr>
          <a:xfrm>
            <a:off x="423175" y="1137850"/>
            <a:ext cx="4566900" cy="72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06. W</a:t>
            </a:r>
            <a:r>
              <a:rPr lang="zh-TW" sz="2800"/>
              <a:t>ork D</a:t>
            </a:r>
            <a:r>
              <a:rPr lang="zh-TW"/>
              <a:t>ivsion Table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265100"/>
            <a:ext cx="4267200" cy="31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6786" y="-12"/>
            <a:ext cx="2027212" cy="143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59624" y="3732600"/>
            <a:ext cx="1979501" cy="13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7324051" y="3682424"/>
            <a:ext cx="1775227" cy="1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0" name="Google Shape;580;p65"/>
          <p:cNvSpPr txBox="1"/>
          <p:nvPr>
            <p:ph idx="4294967295" type="ctrTitle"/>
          </p:nvPr>
        </p:nvSpPr>
        <p:spPr>
          <a:xfrm>
            <a:off x="1304100" y="1066050"/>
            <a:ext cx="6312900" cy="3163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6600000" dist="104775">
              <a:schemeClr val="l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sz="6000"/>
              <a:t>Thank you for listening!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865700" y="1979750"/>
            <a:ext cx="4558200" cy="165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/>
              <a:t>01.</a:t>
            </a:r>
            <a:endParaRPr sz="6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Introduction</a:t>
            </a:r>
            <a:endParaRPr sz="4800"/>
          </a:p>
        </p:txBody>
      </p:sp>
      <p:grpSp>
        <p:nvGrpSpPr>
          <p:cNvPr id="263" name="Google Shape;263;p44"/>
          <p:cNvGrpSpPr/>
          <p:nvPr/>
        </p:nvGrpSpPr>
        <p:grpSpPr>
          <a:xfrm>
            <a:off x="5538200" y="813675"/>
            <a:ext cx="1213200" cy="940250"/>
            <a:chOff x="5891413" y="966075"/>
            <a:chExt cx="1213200" cy="940250"/>
          </a:xfrm>
        </p:grpSpPr>
        <p:grpSp>
          <p:nvGrpSpPr>
            <p:cNvPr id="264" name="Google Shape;264;p44"/>
            <p:cNvGrpSpPr/>
            <p:nvPr/>
          </p:nvGrpSpPr>
          <p:grpSpPr>
            <a:xfrm>
              <a:off x="6005138" y="966075"/>
              <a:ext cx="985725" cy="640475"/>
              <a:chOff x="1683050" y="640900"/>
              <a:chExt cx="985725" cy="640475"/>
            </a:xfrm>
          </p:grpSpPr>
          <p:sp>
            <p:nvSpPr>
              <p:cNvPr id="265" name="Google Shape;265;p44"/>
              <p:cNvSpPr/>
              <p:nvPr/>
            </p:nvSpPr>
            <p:spPr>
              <a:xfrm>
                <a:off x="1683050" y="640900"/>
                <a:ext cx="985725" cy="364450"/>
              </a:xfrm>
              <a:custGeom>
                <a:rect b="b" l="l" r="r" t="t"/>
                <a:pathLst>
                  <a:path extrusionOk="0" h="14578" w="39429">
                    <a:moveTo>
                      <a:pt x="17813" y="1"/>
                    </a:moveTo>
                    <a:cubicBezTo>
                      <a:pt x="13410" y="1"/>
                      <a:pt x="9707" y="2903"/>
                      <a:pt x="8506" y="6905"/>
                    </a:cubicBezTo>
                    <a:cubicBezTo>
                      <a:pt x="7839" y="6672"/>
                      <a:pt x="7172" y="6572"/>
                      <a:pt x="6438" y="6572"/>
                    </a:cubicBezTo>
                    <a:cubicBezTo>
                      <a:pt x="2869" y="6572"/>
                      <a:pt x="0" y="9441"/>
                      <a:pt x="0" y="13010"/>
                    </a:cubicBezTo>
                    <a:cubicBezTo>
                      <a:pt x="0" y="13544"/>
                      <a:pt x="67" y="14077"/>
                      <a:pt x="200" y="14578"/>
                    </a:cubicBezTo>
                    <a:lnTo>
                      <a:pt x="39428" y="14578"/>
                    </a:lnTo>
                    <a:cubicBezTo>
                      <a:pt x="39428" y="11876"/>
                      <a:pt x="37260" y="9707"/>
                      <a:pt x="34558" y="9707"/>
                    </a:cubicBezTo>
                    <a:cubicBezTo>
                      <a:pt x="33924" y="9707"/>
                      <a:pt x="33357" y="9841"/>
                      <a:pt x="32790" y="10041"/>
                    </a:cubicBezTo>
                    <a:cubicBezTo>
                      <a:pt x="31723" y="7973"/>
                      <a:pt x="29555" y="6572"/>
                      <a:pt x="27086" y="6572"/>
                    </a:cubicBezTo>
                    <a:lnTo>
                      <a:pt x="26986" y="6572"/>
                    </a:lnTo>
                    <a:cubicBezTo>
                      <a:pt x="25685" y="2736"/>
                      <a:pt x="22049" y="1"/>
                      <a:pt x="1781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4"/>
              <p:cNvSpPr/>
              <p:nvPr/>
            </p:nvSpPr>
            <p:spPr>
              <a:xfrm>
                <a:off x="1778950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4"/>
              <p:cNvSpPr/>
              <p:nvPr/>
            </p:nvSpPr>
            <p:spPr>
              <a:xfrm>
                <a:off x="1778950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4"/>
              <p:cNvSpPr/>
              <p:nvPr/>
            </p:nvSpPr>
            <p:spPr>
              <a:xfrm>
                <a:off x="1893200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4"/>
              <p:cNvSpPr/>
              <p:nvPr/>
            </p:nvSpPr>
            <p:spPr>
              <a:xfrm>
                <a:off x="1893200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4"/>
              <p:cNvSpPr/>
              <p:nvPr/>
            </p:nvSpPr>
            <p:spPr>
              <a:xfrm>
                <a:off x="2008275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4"/>
              <p:cNvSpPr/>
              <p:nvPr/>
            </p:nvSpPr>
            <p:spPr>
              <a:xfrm>
                <a:off x="2008275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4"/>
              <p:cNvSpPr/>
              <p:nvPr/>
            </p:nvSpPr>
            <p:spPr>
              <a:xfrm>
                <a:off x="2122525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4"/>
              <p:cNvSpPr/>
              <p:nvPr/>
            </p:nvSpPr>
            <p:spPr>
              <a:xfrm>
                <a:off x="2122525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4"/>
              <p:cNvSpPr/>
              <p:nvPr/>
            </p:nvSpPr>
            <p:spPr>
              <a:xfrm>
                <a:off x="2237600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4"/>
              <p:cNvSpPr/>
              <p:nvPr/>
            </p:nvSpPr>
            <p:spPr>
              <a:xfrm>
                <a:off x="2237600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4"/>
              <p:cNvSpPr/>
              <p:nvPr/>
            </p:nvSpPr>
            <p:spPr>
              <a:xfrm>
                <a:off x="2351850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4"/>
              <p:cNvSpPr/>
              <p:nvPr/>
            </p:nvSpPr>
            <p:spPr>
              <a:xfrm>
                <a:off x="2351850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4"/>
              <p:cNvSpPr/>
              <p:nvPr/>
            </p:nvSpPr>
            <p:spPr>
              <a:xfrm>
                <a:off x="2466925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4"/>
              <p:cNvSpPr/>
              <p:nvPr/>
            </p:nvSpPr>
            <p:spPr>
              <a:xfrm>
                <a:off x="2466925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4"/>
              <p:cNvSpPr/>
              <p:nvPr/>
            </p:nvSpPr>
            <p:spPr>
              <a:xfrm>
                <a:off x="2581175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4"/>
              <p:cNvSpPr/>
              <p:nvPr/>
            </p:nvSpPr>
            <p:spPr>
              <a:xfrm>
                <a:off x="2581175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4"/>
              <p:cNvSpPr/>
              <p:nvPr/>
            </p:nvSpPr>
            <p:spPr>
              <a:xfrm>
                <a:off x="1759750" y="1139600"/>
                <a:ext cx="38400" cy="37550"/>
              </a:xfrm>
              <a:custGeom>
                <a:rect b="b" l="l" r="r" t="t"/>
                <a:pathLst>
                  <a:path extrusionOk="0" h="1502" w="1536">
                    <a:moveTo>
                      <a:pt x="1" y="0"/>
                    </a:moveTo>
                    <a:lnTo>
                      <a:pt x="1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4"/>
              <p:cNvSpPr/>
              <p:nvPr/>
            </p:nvSpPr>
            <p:spPr>
              <a:xfrm>
                <a:off x="1874850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0" y="1"/>
                    </a:moveTo>
                    <a:lnTo>
                      <a:pt x="0" y="1502"/>
                    </a:lnTo>
                    <a:lnTo>
                      <a:pt x="1501" y="1502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4"/>
              <p:cNvSpPr/>
              <p:nvPr/>
            </p:nvSpPr>
            <p:spPr>
              <a:xfrm>
                <a:off x="1989100" y="1139600"/>
                <a:ext cx="38375" cy="37550"/>
              </a:xfrm>
              <a:custGeom>
                <a:rect b="b" l="l" r="r" t="t"/>
                <a:pathLst>
                  <a:path extrusionOk="0" h="1502" w="1535">
                    <a:moveTo>
                      <a:pt x="0" y="0"/>
                    </a:moveTo>
                    <a:lnTo>
                      <a:pt x="0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4"/>
              <p:cNvSpPr/>
              <p:nvPr/>
            </p:nvSpPr>
            <p:spPr>
              <a:xfrm>
                <a:off x="2104175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0" y="1"/>
                    </a:moveTo>
                    <a:lnTo>
                      <a:pt x="0" y="1502"/>
                    </a:lnTo>
                    <a:lnTo>
                      <a:pt x="1502" y="1502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4"/>
              <p:cNvSpPr/>
              <p:nvPr/>
            </p:nvSpPr>
            <p:spPr>
              <a:xfrm>
                <a:off x="2218425" y="1139600"/>
                <a:ext cx="38375" cy="37550"/>
              </a:xfrm>
              <a:custGeom>
                <a:rect b="b" l="l" r="r" t="t"/>
                <a:pathLst>
                  <a:path extrusionOk="0" h="1502" w="1535">
                    <a:moveTo>
                      <a:pt x="0" y="0"/>
                    </a:moveTo>
                    <a:lnTo>
                      <a:pt x="0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4"/>
              <p:cNvSpPr/>
              <p:nvPr/>
            </p:nvSpPr>
            <p:spPr>
              <a:xfrm>
                <a:off x="2333500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1" y="1"/>
                    </a:moveTo>
                    <a:lnTo>
                      <a:pt x="1" y="1502"/>
                    </a:lnTo>
                    <a:lnTo>
                      <a:pt x="1502" y="1502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4"/>
              <p:cNvSpPr/>
              <p:nvPr/>
            </p:nvSpPr>
            <p:spPr>
              <a:xfrm>
                <a:off x="2447750" y="1139600"/>
                <a:ext cx="38400" cy="37550"/>
              </a:xfrm>
              <a:custGeom>
                <a:rect b="b" l="l" r="r" t="t"/>
                <a:pathLst>
                  <a:path extrusionOk="0" h="1502" w="1536">
                    <a:moveTo>
                      <a:pt x="1" y="0"/>
                    </a:moveTo>
                    <a:lnTo>
                      <a:pt x="1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4"/>
              <p:cNvSpPr/>
              <p:nvPr/>
            </p:nvSpPr>
            <p:spPr>
              <a:xfrm>
                <a:off x="2562825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1" y="1"/>
                    </a:moveTo>
                    <a:lnTo>
                      <a:pt x="1" y="1502"/>
                    </a:lnTo>
                    <a:lnTo>
                      <a:pt x="1502" y="1502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" name="Google Shape;290;p44"/>
            <p:cNvSpPr txBox="1"/>
            <p:nvPr/>
          </p:nvSpPr>
          <p:spPr>
            <a:xfrm>
              <a:off x="5891413" y="1680425"/>
              <a:ext cx="1213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endParaRPr>
            </a:p>
          </p:txBody>
        </p:sp>
      </p:grpSp>
      <p:grpSp>
        <p:nvGrpSpPr>
          <p:cNvPr id="291" name="Google Shape;291;p44"/>
          <p:cNvGrpSpPr/>
          <p:nvPr/>
        </p:nvGrpSpPr>
        <p:grpSpPr>
          <a:xfrm>
            <a:off x="355507" y="539999"/>
            <a:ext cx="3299855" cy="3958443"/>
            <a:chOff x="193600" y="594704"/>
            <a:chExt cx="3581349" cy="4296118"/>
          </a:xfrm>
        </p:grpSpPr>
        <p:pic>
          <p:nvPicPr>
            <p:cNvPr id="292" name="Google Shape;292;p44"/>
            <p:cNvPicPr preferRelativeResize="0"/>
            <p:nvPr/>
          </p:nvPicPr>
          <p:blipFill rotWithShape="1">
            <a:blip r:embed="rId3">
              <a:alphaModFix/>
            </a:blip>
            <a:srcRect b="0" l="0" r="0" t="49767"/>
            <a:stretch/>
          </p:blipFill>
          <p:spPr>
            <a:xfrm>
              <a:off x="193600" y="2561023"/>
              <a:ext cx="3581349" cy="2329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4"/>
            <p:cNvPicPr preferRelativeResize="0"/>
            <p:nvPr/>
          </p:nvPicPr>
          <p:blipFill rotWithShape="1">
            <a:blip r:embed="rId4">
              <a:alphaModFix/>
            </a:blip>
            <a:srcRect b="48678" l="21985" r="33143" t="0"/>
            <a:stretch/>
          </p:blipFill>
          <p:spPr>
            <a:xfrm>
              <a:off x="1090639" y="594704"/>
              <a:ext cx="1606950" cy="2380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5"/>
          <p:cNvGrpSpPr/>
          <p:nvPr/>
        </p:nvGrpSpPr>
        <p:grpSpPr>
          <a:xfrm>
            <a:off x="-1590500" y="209300"/>
            <a:ext cx="1213200" cy="940250"/>
            <a:chOff x="5891413" y="966075"/>
            <a:chExt cx="1213200" cy="940250"/>
          </a:xfrm>
        </p:grpSpPr>
        <p:grpSp>
          <p:nvGrpSpPr>
            <p:cNvPr id="300" name="Google Shape;300;p45"/>
            <p:cNvGrpSpPr/>
            <p:nvPr/>
          </p:nvGrpSpPr>
          <p:grpSpPr>
            <a:xfrm>
              <a:off x="6005138" y="966075"/>
              <a:ext cx="985725" cy="640475"/>
              <a:chOff x="1683050" y="640900"/>
              <a:chExt cx="985725" cy="640475"/>
            </a:xfrm>
          </p:grpSpPr>
          <p:sp>
            <p:nvSpPr>
              <p:cNvPr id="301" name="Google Shape;301;p45"/>
              <p:cNvSpPr/>
              <p:nvPr/>
            </p:nvSpPr>
            <p:spPr>
              <a:xfrm>
                <a:off x="1683050" y="640900"/>
                <a:ext cx="985725" cy="364450"/>
              </a:xfrm>
              <a:custGeom>
                <a:rect b="b" l="l" r="r" t="t"/>
                <a:pathLst>
                  <a:path extrusionOk="0" h="14578" w="39429">
                    <a:moveTo>
                      <a:pt x="17813" y="1"/>
                    </a:moveTo>
                    <a:cubicBezTo>
                      <a:pt x="13410" y="1"/>
                      <a:pt x="9707" y="2903"/>
                      <a:pt x="8506" y="6905"/>
                    </a:cubicBezTo>
                    <a:cubicBezTo>
                      <a:pt x="7839" y="6672"/>
                      <a:pt x="7172" y="6572"/>
                      <a:pt x="6438" y="6572"/>
                    </a:cubicBezTo>
                    <a:cubicBezTo>
                      <a:pt x="2869" y="6572"/>
                      <a:pt x="0" y="9441"/>
                      <a:pt x="0" y="13010"/>
                    </a:cubicBezTo>
                    <a:cubicBezTo>
                      <a:pt x="0" y="13544"/>
                      <a:pt x="67" y="14077"/>
                      <a:pt x="200" y="14578"/>
                    </a:cubicBezTo>
                    <a:lnTo>
                      <a:pt x="39428" y="14578"/>
                    </a:lnTo>
                    <a:cubicBezTo>
                      <a:pt x="39428" y="11876"/>
                      <a:pt x="37260" y="9707"/>
                      <a:pt x="34558" y="9707"/>
                    </a:cubicBezTo>
                    <a:cubicBezTo>
                      <a:pt x="33924" y="9707"/>
                      <a:pt x="33357" y="9841"/>
                      <a:pt x="32790" y="10041"/>
                    </a:cubicBezTo>
                    <a:cubicBezTo>
                      <a:pt x="31723" y="7973"/>
                      <a:pt x="29555" y="6572"/>
                      <a:pt x="27086" y="6572"/>
                    </a:cubicBezTo>
                    <a:lnTo>
                      <a:pt x="26986" y="6572"/>
                    </a:lnTo>
                    <a:cubicBezTo>
                      <a:pt x="25685" y="2736"/>
                      <a:pt x="22049" y="1"/>
                      <a:pt x="1781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5"/>
              <p:cNvSpPr/>
              <p:nvPr/>
            </p:nvSpPr>
            <p:spPr>
              <a:xfrm>
                <a:off x="1778950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5"/>
              <p:cNvSpPr/>
              <p:nvPr/>
            </p:nvSpPr>
            <p:spPr>
              <a:xfrm>
                <a:off x="1778950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5"/>
              <p:cNvSpPr/>
              <p:nvPr/>
            </p:nvSpPr>
            <p:spPr>
              <a:xfrm>
                <a:off x="1893200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5"/>
              <p:cNvSpPr/>
              <p:nvPr/>
            </p:nvSpPr>
            <p:spPr>
              <a:xfrm>
                <a:off x="1893200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5"/>
              <p:cNvSpPr/>
              <p:nvPr/>
            </p:nvSpPr>
            <p:spPr>
              <a:xfrm>
                <a:off x="2008275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5"/>
              <p:cNvSpPr/>
              <p:nvPr/>
            </p:nvSpPr>
            <p:spPr>
              <a:xfrm>
                <a:off x="2008275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0" y="1"/>
                    </a:moveTo>
                    <a:lnTo>
                      <a:pt x="0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5"/>
              <p:cNvSpPr/>
              <p:nvPr/>
            </p:nvSpPr>
            <p:spPr>
              <a:xfrm>
                <a:off x="2122525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5"/>
              <p:cNvSpPr/>
              <p:nvPr/>
            </p:nvSpPr>
            <p:spPr>
              <a:xfrm>
                <a:off x="2122525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0" y="1"/>
                    </a:moveTo>
                    <a:lnTo>
                      <a:pt x="0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5"/>
              <p:cNvSpPr/>
              <p:nvPr/>
            </p:nvSpPr>
            <p:spPr>
              <a:xfrm>
                <a:off x="2237600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5"/>
              <p:cNvSpPr/>
              <p:nvPr/>
            </p:nvSpPr>
            <p:spPr>
              <a:xfrm>
                <a:off x="2237600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5"/>
              <p:cNvSpPr/>
              <p:nvPr/>
            </p:nvSpPr>
            <p:spPr>
              <a:xfrm>
                <a:off x="2351850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5"/>
              <p:cNvSpPr/>
              <p:nvPr/>
            </p:nvSpPr>
            <p:spPr>
              <a:xfrm>
                <a:off x="2351850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5"/>
              <p:cNvSpPr/>
              <p:nvPr/>
            </p:nvSpPr>
            <p:spPr>
              <a:xfrm>
                <a:off x="2466925" y="1005325"/>
                <a:ext cx="25" cy="138450"/>
              </a:xfrm>
              <a:custGeom>
                <a:rect b="b" l="l" r="r" t="t"/>
                <a:pathLst>
                  <a:path extrusionOk="0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5"/>
              <p:cNvSpPr/>
              <p:nvPr/>
            </p:nvSpPr>
            <p:spPr>
              <a:xfrm>
                <a:off x="2466925" y="1005325"/>
                <a:ext cx="25" cy="138450"/>
              </a:xfrm>
              <a:custGeom>
                <a:rect b="b" l="l" r="r" t="t"/>
                <a:pathLst>
                  <a:path extrusionOk="0" fill="none" h="5538" w="1">
                    <a:moveTo>
                      <a:pt x="1" y="1"/>
                    </a:moveTo>
                    <a:lnTo>
                      <a:pt x="1" y="553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5"/>
              <p:cNvSpPr/>
              <p:nvPr/>
            </p:nvSpPr>
            <p:spPr>
              <a:xfrm>
                <a:off x="2581175" y="1005325"/>
                <a:ext cx="25" cy="242700"/>
              </a:xfrm>
              <a:custGeom>
                <a:rect b="b" l="l" r="r" t="t"/>
                <a:pathLst>
                  <a:path extrusionOk="0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5"/>
              <p:cNvSpPr/>
              <p:nvPr/>
            </p:nvSpPr>
            <p:spPr>
              <a:xfrm>
                <a:off x="2581175" y="1005325"/>
                <a:ext cx="25" cy="242700"/>
              </a:xfrm>
              <a:custGeom>
                <a:rect b="b" l="l" r="r" t="t"/>
                <a:pathLst>
                  <a:path extrusionOk="0" fill="none" h="9708" w="1">
                    <a:moveTo>
                      <a:pt x="1" y="1"/>
                    </a:moveTo>
                    <a:lnTo>
                      <a:pt x="1" y="9708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5"/>
              <p:cNvSpPr/>
              <p:nvPr/>
            </p:nvSpPr>
            <p:spPr>
              <a:xfrm>
                <a:off x="1759750" y="1139600"/>
                <a:ext cx="38400" cy="37550"/>
              </a:xfrm>
              <a:custGeom>
                <a:rect b="b" l="l" r="r" t="t"/>
                <a:pathLst>
                  <a:path extrusionOk="0" h="1502" w="1536">
                    <a:moveTo>
                      <a:pt x="1" y="0"/>
                    </a:moveTo>
                    <a:lnTo>
                      <a:pt x="1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5"/>
              <p:cNvSpPr/>
              <p:nvPr/>
            </p:nvSpPr>
            <p:spPr>
              <a:xfrm>
                <a:off x="1874850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0" y="1"/>
                    </a:moveTo>
                    <a:lnTo>
                      <a:pt x="0" y="1502"/>
                    </a:lnTo>
                    <a:lnTo>
                      <a:pt x="1501" y="1502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5"/>
              <p:cNvSpPr/>
              <p:nvPr/>
            </p:nvSpPr>
            <p:spPr>
              <a:xfrm>
                <a:off x="1989100" y="1139600"/>
                <a:ext cx="38375" cy="37550"/>
              </a:xfrm>
              <a:custGeom>
                <a:rect b="b" l="l" r="r" t="t"/>
                <a:pathLst>
                  <a:path extrusionOk="0" h="1502" w="1535">
                    <a:moveTo>
                      <a:pt x="0" y="0"/>
                    </a:moveTo>
                    <a:lnTo>
                      <a:pt x="0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5"/>
              <p:cNvSpPr/>
              <p:nvPr/>
            </p:nvSpPr>
            <p:spPr>
              <a:xfrm>
                <a:off x="2104175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0" y="1"/>
                    </a:moveTo>
                    <a:lnTo>
                      <a:pt x="0" y="1502"/>
                    </a:lnTo>
                    <a:lnTo>
                      <a:pt x="1502" y="1502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5"/>
              <p:cNvSpPr/>
              <p:nvPr/>
            </p:nvSpPr>
            <p:spPr>
              <a:xfrm>
                <a:off x="2218425" y="1139600"/>
                <a:ext cx="38375" cy="37550"/>
              </a:xfrm>
              <a:custGeom>
                <a:rect b="b" l="l" r="r" t="t"/>
                <a:pathLst>
                  <a:path extrusionOk="0" h="1502" w="1535">
                    <a:moveTo>
                      <a:pt x="0" y="0"/>
                    </a:moveTo>
                    <a:lnTo>
                      <a:pt x="0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5"/>
              <p:cNvSpPr/>
              <p:nvPr/>
            </p:nvSpPr>
            <p:spPr>
              <a:xfrm>
                <a:off x="2333500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1" y="1"/>
                    </a:moveTo>
                    <a:lnTo>
                      <a:pt x="1" y="1502"/>
                    </a:lnTo>
                    <a:lnTo>
                      <a:pt x="1502" y="1502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5"/>
              <p:cNvSpPr/>
              <p:nvPr/>
            </p:nvSpPr>
            <p:spPr>
              <a:xfrm>
                <a:off x="2447750" y="1139600"/>
                <a:ext cx="38400" cy="37550"/>
              </a:xfrm>
              <a:custGeom>
                <a:rect b="b" l="l" r="r" t="t"/>
                <a:pathLst>
                  <a:path extrusionOk="0" h="1502" w="1536">
                    <a:moveTo>
                      <a:pt x="1" y="0"/>
                    </a:moveTo>
                    <a:lnTo>
                      <a:pt x="1" y="1501"/>
                    </a:lnTo>
                    <a:lnTo>
                      <a:pt x="1535" y="1501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5"/>
              <p:cNvSpPr/>
              <p:nvPr/>
            </p:nvSpPr>
            <p:spPr>
              <a:xfrm>
                <a:off x="2562825" y="12438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1" y="1"/>
                    </a:moveTo>
                    <a:lnTo>
                      <a:pt x="1" y="1502"/>
                    </a:lnTo>
                    <a:lnTo>
                      <a:pt x="1502" y="1502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" name="Google Shape;326;p45"/>
            <p:cNvSpPr txBox="1"/>
            <p:nvPr/>
          </p:nvSpPr>
          <p:spPr>
            <a:xfrm>
              <a:off x="5891413" y="1680425"/>
              <a:ext cx="1213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endParaRPr>
            </a:p>
          </p:txBody>
        </p:sp>
      </p:grpSp>
      <p:grpSp>
        <p:nvGrpSpPr>
          <p:cNvPr id="327" name="Google Shape;327;p45"/>
          <p:cNvGrpSpPr/>
          <p:nvPr/>
        </p:nvGrpSpPr>
        <p:grpSpPr>
          <a:xfrm>
            <a:off x="6854657" y="902799"/>
            <a:ext cx="3299855" cy="3958444"/>
            <a:chOff x="193600" y="594704"/>
            <a:chExt cx="3581349" cy="4296118"/>
          </a:xfrm>
        </p:grpSpPr>
        <p:pic>
          <p:nvPicPr>
            <p:cNvPr id="328" name="Google Shape;328;p45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49768"/>
            <a:stretch/>
          </p:blipFill>
          <p:spPr>
            <a:xfrm>
              <a:off x="193600" y="2561023"/>
              <a:ext cx="3581349" cy="2329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5"/>
            <p:cNvPicPr preferRelativeResize="0"/>
            <p:nvPr/>
          </p:nvPicPr>
          <p:blipFill rotWithShape="1">
            <a:blip r:embed="rId4">
              <a:alphaModFix amt="50000"/>
            </a:blip>
            <a:srcRect b="48678" l="21986" r="33141" t="0"/>
            <a:stretch/>
          </p:blipFill>
          <p:spPr>
            <a:xfrm>
              <a:off x="1090639" y="594704"/>
              <a:ext cx="1606950" cy="2380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1" name="Google Shape;331;p45"/>
          <p:cNvSpPr txBox="1"/>
          <p:nvPr>
            <p:ph type="title"/>
          </p:nvPr>
        </p:nvSpPr>
        <p:spPr>
          <a:xfrm>
            <a:off x="338300" y="502525"/>
            <a:ext cx="4566900" cy="72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Introduction</a:t>
            </a:r>
            <a:endParaRPr sz="2800"/>
          </a:p>
        </p:txBody>
      </p:sp>
      <p:sp>
        <p:nvSpPr>
          <p:cNvPr id="332" name="Google Shape;332;p45"/>
          <p:cNvSpPr txBox="1"/>
          <p:nvPr>
            <p:ph type="title"/>
          </p:nvPr>
        </p:nvSpPr>
        <p:spPr>
          <a:xfrm>
            <a:off x="248050" y="1149550"/>
            <a:ext cx="8201400" cy="36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 Narrow"/>
              <a:buChar char="●"/>
            </a:pPr>
            <a:r>
              <a:rPr lang="zh-TW" sz="2600">
                <a:latin typeface="Archivo Narrow"/>
                <a:ea typeface="Archivo Narrow"/>
                <a:cs typeface="Archivo Narrow"/>
                <a:sym typeface="Archivo Narrow"/>
              </a:rPr>
              <a:t>Why do we pick this topic?</a:t>
            </a:r>
            <a:endParaRPr sz="2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 Narrow"/>
              <a:buChar char="○"/>
            </a:pPr>
            <a:r>
              <a:rPr lang="zh-TW" sz="2600">
                <a:latin typeface="Archivo Narrow"/>
                <a:ea typeface="Archivo Narrow"/>
                <a:cs typeface="Archivo Narrow"/>
                <a:sym typeface="Archivo Narrow"/>
              </a:rPr>
              <a:t>Since the class was focusing on how the lights travel around with a pre-defined objects, I want to do a complete line of scene generation.</a:t>
            </a:r>
            <a:endParaRPr sz="2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 Narrow"/>
              <a:buChar char="●"/>
            </a:pPr>
            <a:r>
              <a:rPr lang="zh-TW" sz="2600">
                <a:latin typeface="Archivo Narrow"/>
                <a:ea typeface="Archivo Narrow"/>
                <a:cs typeface="Archivo Narrow"/>
                <a:sym typeface="Archivo Narrow"/>
              </a:rPr>
              <a:t>What we expect to see?</a:t>
            </a:r>
            <a:endParaRPr sz="2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 Narrow"/>
              <a:buChar char="○"/>
            </a:pPr>
            <a:r>
              <a:rPr lang="zh-TW" sz="2600">
                <a:latin typeface="Archivo Narrow"/>
                <a:ea typeface="Archivo Narrow"/>
                <a:cs typeface="Archivo Narrow"/>
                <a:sym typeface="Archivo Narrow"/>
              </a:rPr>
              <a:t>A sky view containing clouds and some sun-lights</a:t>
            </a:r>
            <a:endParaRPr sz="26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idx="2" type="title"/>
          </p:nvPr>
        </p:nvSpPr>
        <p:spPr>
          <a:xfrm>
            <a:off x="4520400" y="2279925"/>
            <a:ext cx="4348500" cy="183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sz="4800"/>
              <a:t>Methodology</a:t>
            </a:r>
            <a:endParaRPr sz="4800"/>
          </a:p>
        </p:txBody>
      </p:sp>
      <p:sp>
        <p:nvSpPr>
          <p:cNvPr id="338" name="Google Shape;338;p46"/>
          <p:cNvSpPr txBox="1"/>
          <p:nvPr>
            <p:ph type="title"/>
          </p:nvPr>
        </p:nvSpPr>
        <p:spPr>
          <a:xfrm>
            <a:off x="5761176" y="1328950"/>
            <a:ext cx="1732200" cy="95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TW"/>
              <a:t>02.</a:t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 rotWithShape="1">
          <a:blip r:embed="rId3">
            <a:alphaModFix/>
          </a:blip>
          <a:srcRect b="1661" l="0" r="0" t="1653"/>
          <a:stretch/>
        </p:blipFill>
        <p:spPr>
          <a:xfrm>
            <a:off x="274716" y="540001"/>
            <a:ext cx="4297285" cy="406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8438671" y="4514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6" name="Google Shape;346;p47"/>
          <p:cNvSpPr txBox="1"/>
          <p:nvPr>
            <p:ph idx="2" type="title"/>
          </p:nvPr>
        </p:nvSpPr>
        <p:spPr>
          <a:xfrm>
            <a:off x="446157" y="235700"/>
            <a:ext cx="8242800" cy="87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sz="2800"/>
              <a:t>02.</a:t>
            </a:r>
            <a:r>
              <a:rPr lang="zh-TW" sz="2800"/>
              <a:t>Methodology</a:t>
            </a:r>
            <a:endParaRPr sz="2800"/>
          </a:p>
        </p:txBody>
      </p:sp>
      <p:sp>
        <p:nvSpPr>
          <p:cNvPr id="347" name="Google Shape;347;p47"/>
          <p:cNvSpPr txBox="1"/>
          <p:nvPr>
            <p:ph idx="4294967295" type="title"/>
          </p:nvPr>
        </p:nvSpPr>
        <p:spPr>
          <a:xfrm>
            <a:off x="156638" y="1350400"/>
            <a:ext cx="27018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 sz="2000"/>
              <a:t>Polynomial surface</a:t>
            </a:r>
            <a:endParaRPr sz="2000"/>
          </a:p>
        </p:txBody>
      </p:sp>
      <p:sp>
        <p:nvSpPr>
          <p:cNvPr id="348" name="Google Shape;348;p47"/>
          <p:cNvSpPr txBox="1"/>
          <p:nvPr>
            <p:ph idx="4294967295" type="subTitle"/>
          </p:nvPr>
        </p:nvSpPr>
        <p:spPr>
          <a:xfrm>
            <a:off x="156638" y="1747675"/>
            <a:ext cx="2563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Generator of </a:t>
            </a:r>
            <a:r>
              <a:rPr lang="zh-TW"/>
              <a:t>Polynomial surface (noises generation) for clouds</a:t>
            </a:r>
            <a:endParaRPr b="0" i="0" sz="14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49" name="Google Shape;349;p47"/>
          <p:cNvSpPr txBox="1"/>
          <p:nvPr>
            <p:ph idx="4294967295" type="title"/>
          </p:nvPr>
        </p:nvSpPr>
        <p:spPr>
          <a:xfrm>
            <a:off x="6182063" y="1290050"/>
            <a:ext cx="22341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000"/>
              <a:t>Lighting</a:t>
            </a:r>
            <a:endParaRPr sz="2000"/>
          </a:p>
        </p:txBody>
      </p:sp>
      <p:sp>
        <p:nvSpPr>
          <p:cNvPr id="350" name="Google Shape;350;p47"/>
          <p:cNvSpPr txBox="1"/>
          <p:nvPr>
            <p:ph idx="4294967295" type="subTitle"/>
          </p:nvPr>
        </p:nvSpPr>
        <p:spPr>
          <a:xfrm>
            <a:off x="6182063" y="1747670"/>
            <a:ext cx="2430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Determine the relation between surface normal vector and sunlight vector for basic coloring.</a:t>
            </a:r>
            <a:endParaRPr b="0" i="0" sz="14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51" name="Google Shape;351;p47"/>
          <p:cNvSpPr txBox="1"/>
          <p:nvPr>
            <p:ph idx="4294967295" type="title"/>
          </p:nvPr>
        </p:nvSpPr>
        <p:spPr>
          <a:xfrm>
            <a:off x="1442812" y="2678500"/>
            <a:ext cx="12774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000"/>
              <a:t>Shading</a:t>
            </a:r>
            <a:endParaRPr sz="2000"/>
          </a:p>
        </p:txBody>
      </p:sp>
      <p:sp>
        <p:nvSpPr>
          <p:cNvPr id="352" name="Google Shape;352;p47"/>
          <p:cNvSpPr txBox="1"/>
          <p:nvPr>
            <p:ph idx="4294967295" type="subTitle"/>
          </p:nvPr>
        </p:nvSpPr>
        <p:spPr>
          <a:xfrm>
            <a:off x="446113" y="3142000"/>
            <a:ext cx="2350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Handling those pixels in the shadow for not being purely black, but with some gradient. (aliasing)</a:t>
            </a:r>
            <a:endParaRPr b="0" i="0" sz="14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53" name="Google Shape;353;p47"/>
          <p:cNvSpPr txBox="1"/>
          <p:nvPr>
            <p:ph idx="4294967295" type="title"/>
          </p:nvPr>
        </p:nvSpPr>
        <p:spPr>
          <a:xfrm>
            <a:off x="6182063" y="2678500"/>
            <a:ext cx="2506800" cy="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000"/>
              <a:t>Illumination</a:t>
            </a:r>
            <a:endParaRPr sz="2000"/>
          </a:p>
        </p:txBody>
      </p:sp>
      <p:sp>
        <p:nvSpPr>
          <p:cNvPr id="354" name="Google Shape;354;p47"/>
          <p:cNvSpPr txBox="1"/>
          <p:nvPr>
            <p:ph idx="4294967295" type="subTitle"/>
          </p:nvPr>
        </p:nvSpPr>
        <p:spPr>
          <a:xfrm>
            <a:off x="6182063" y="3142000"/>
            <a:ext cx="22566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Interactions among the surface normal vectors.</a:t>
            </a:r>
            <a:endParaRPr b="0" i="0" sz="14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5092677" y="1175498"/>
            <a:ext cx="956700" cy="956700"/>
          </a:xfrm>
          <a:prstGeom prst="flowChartConnector">
            <a:avLst/>
          </a:prstGeom>
          <a:gradFill>
            <a:gsLst>
              <a:gs pos="0">
                <a:srgbClr val="1E1D1D"/>
              </a:gs>
              <a:gs pos="100000">
                <a:srgbClr val="545353"/>
              </a:gs>
            </a:gsLst>
            <a:lin ang="2698631" scaled="0"/>
          </a:gra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5092677" y="2558914"/>
            <a:ext cx="956700" cy="956700"/>
          </a:xfrm>
          <a:prstGeom prst="flowChartConnector">
            <a:avLst/>
          </a:prstGeom>
          <a:gradFill>
            <a:gsLst>
              <a:gs pos="0">
                <a:srgbClr val="1E1D1D"/>
              </a:gs>
              <a:gs pos="100000">
                <a:srgbClr val="545353"/>
              </a:gs>
            </a:gsLst>
            <a:lin ang="2698631" scaled="0"/>
          </a:gra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47"/>
          <p:cNvCxnSpPr>
            <a:stCxn id="358" idx="6"/>
            <a:endCxn id="355" idx="2"/>
          </p:cNvCxnSpPr>
          <p:nvPr/>
        </p:nvCxnSpPr>
        <p:spPr>
          <a:xfrm>
            <a:off x="3815133" y="1653848"/>
            <a:ext cx="1277400" cy="6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47"/>
          <p:cNvCxnSpPr>
            <a:stCxn id="355" idx="4"/>
            <a:endCxn id="360" idx="0"/>
          </p:cNvCxnSpPr>
          <p:nvPr/>
        </p:nvCxnSpPr>
        <p:spPr>
          <a:xfrm rot="5400000">
            <a:off x="4240677" y="1228448"/>
            <a:ext cx="426600" cy="22341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47"/>
          <p:cNvCxnSpPr>
            <a:stCxn id="360" idx="6"/>
            <a:endCxn id="356" idx="2"/>
          </p:cNvCxnSpPr>
          <p:nvPr/>
        </p:nvCxnSpPr>
        <p:spPr>
          <a:xfrm>
            <a:off x="3815133" y="3037264"/>
            <a:ext cx="1277400" cy="6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47"/>
          <p:cNvSpPr/>
          <p:nvPr/>
        </p:nvSpPr>
        <p:spPr>
          <a:xfrm>
            <a:off x="2858432" y="2558914"/>
            <a:ext cx="956700" cy="956700"/>
          </a:xfrm>
          <a:prstGeom prst="flowChartConnector">
            <a:avLst/>
          </a:prstGeom>
          <a:gradFill>
            <a:gsLst>
              <a:gs pos="0">
                <a:srgbClr val="1E1D1D"/>
              </a:gs>
              <a:gs pos="100000">
                <a:srgbClr val="545353"/>
              </a:gs>
            </a:gsLst>
            <a:lin ang="2698631" scaled="0"/>
          </a:gra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47"/>
          <p:cNvGrpSpPr/>
          <p:nvPr/>
        </p:nvGrpSpPr>
        <p:grpSpPr>
          <a:xfrm>
            <a:off x="2858432" y="1175498"/>
            <a:ext cx="956705" cy="956702"/>
            <a:chOff x="2858433" y="1175498"/>
            <a:chExt cx="956705" cy="956702"/>
          </a:xfrm>
        </p:grpSpPr>
        <p:sp>
          <p:nvSpPr>
            <p:cNvPr id="358" name="Google Shape;358;p47"/>
            <p:cNvSpPr/>
            <p:nvPr/>
          </p:nvSpPr>
          <p:spPr>
            <a:xfrm>
              <a:off x="2858432" y="1175498"/>
              <a:ext cx="956700" cy="956700"/>
            </a:xfrm>
            <a:prstGeom prst="flowChartConnector">
              <a:avLst/>
            </a:prstGeom>
            <a:gradFill>
              <a:gsLst>
                <a:gs pos="0">
                  <a:srgbClr val="1E1D1D"/>
                </a:gs>
                <a:gs pos="100000">
                  <a:srgbClr val="545353"/>
                </a:gs>
              </a:gsLst>
              <a:lin ang="2698631" scaled="0"/>
            </a:gradFill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7"/>
            <p:cNvSpPr txBox="1"/>
            <p:nvPr/>
          </p:nvSpPr>
          <p:spPr>
            <a:xfrm>
              <a:off x="2858438" y="1350400"/>
              <a:ext cx="9567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>
                  <a:solidFill>
                    <a:schemeClr val="dk1"/>
                  </a:solidFill>
                  <a:latin typeface="Russo One"/>
                  <a:ea typeface="Russo One"/>
                  <a:cs typeface="Russo One"/>
                  <a:sym typeface="Russo One"/>
                </a:rPr>
                <a:t>02.</a:t>
              </a:r>
              <a:r>
                <a:rPr b="0" i="0" lang="zh-TW" sz="3000" u="none" cap="none" strike="noStrike">
                  <a:solidFill>
                    <a:schemeClr val="dk1"/>
                  </a:solidFill>
                  <a:latin typeface="Russo One"/>
                  <a:ea typeface="Russo One"/>
                  <a:cs typeface="Russo One"/>
                  <a:sym typeface="Russo One"/>
                </a:rPr>
                <a:t>1 </a:t>
              </a:r>
              <a:endPara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endParaRPr>
            </a:p>
          </p:txBody>
        </p:sp>
      </p:grpSp>
      <p:sp>
        <p:nvSpPr>
          <p:cNvPr id="364" name="Google Shape;364;p47"/>
          <p:cNvSpPr txBox="1"/>
          <p:nvPr/>
        </p:nvSpPr>
        <p:spPr>
          <a:xfrm>
            <a:off x="5016475" y="1350400"/>
            <a:ext cx="1012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02.</a:t>
            </a:r>
            <a:r>
              <a:rPr b="0" i="0" lang="zh-TW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2 </a:t>
            </a:r>
            <a:endParaRPr b="0" i="0" sz="3000" u="none" cap="none" strike="noStrike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2782252" y="2733825"/>
            <a:ext cx="1089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02.</a:t>
            </a:r>
            <a:r>
              <a:rPr b="0" i="0" lang="zh-TW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3 </a:t>
            </a:r>
            <a:endParaRPr b="0" i="0" sz="3000" u="none" cap="none" strike="noStrike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5016502" y="2733825"/>
            <a:ext cx="1089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02.</a:t>
            </a:r>
            <a:r>
              <a:rPr b="0" i="0" lang="zh-TW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4</a:t>
            </a:r>
            <a:endParaRPr b="0" i="0" sz="3000" u="none" cap="none" strike="noStrike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893800" y="1445575"/>
            <a:ext cx="76629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Boundary height (a,b,c,d) are depent with the grid points.</a:t>
            </a:r>
            <a:endParaRPr sz="3900"/>
          </a:p>
        </p:txBody>
      </p:sp>
      <p:sp>
        <p:nvSpPr>
          <p:cNvPr id="372" name="Google Shape;37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99" y="2365237"/>
            <a:ext cx="3963601" cy="22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953" y="2215450"/>
            <a:ext cx="3179825" cy="2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>
            <p:ph idx="4294967295" type="title"/>
          </p:nvPr>
        </p:nvSpPr>
        <p:spPr>
          <a:xfrm>
            <a:off x="893797" y="906075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1. </a:t>
            </a:r>
            <a:r>
              <a:rPr lang="zh-TW"/>
              <a:t>Polynomial surface</a:t>
            </a:r>
            <a:endParaRPr/>
          </a:p>
        </p:txBody>
      </p:sp>
      <p:sp>
        <p:nvSpPr>
          <p:cNvPr id="376" name="Google Shape;376;p48"/>
          <p:cNvSpPr txBox="1"/>
          <p:nvPr>
            <p:ph type="title"/>
          </p:nvPr>
        </p:nvSpPr>
        <p:spPr>
          <a:xfrm>
            <a:off x="6819675" y="22153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77" name="Google Shape;377;p48"/>
          <p:cNvSpPr txBox="1"/>
          <p:nvPr>
            <p:ph type="title"/>
          </p:nvPr>
        </p:nvSpPr>
        <p:spPr>
          <a:xfrm>
            <a:off x="5452800" y="26537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78" name="Google Shape;378;p48"/>
          <p:cNvSpPr txBox="1"/>
          <p:nvPr>
            <p:ph type="title"/>
          </p:nvPr>
        </p:nvSpPr>
        <p:spPr>
          <a:xfrm>
            <a:off x="7757975" y="42524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79" name="Google Shape;379;p48"/>
          <p:cNvSpPr txBox="1"/>
          <p:nvPr>
            <p:ph type="title"/>
          </p:nvPr>
        </p:nvSpPr>
        <p:spPr>
          <a:xfrm>
            <a:off x="8281150" y="3161350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</a:t>
            </a:r>
            <a:endParaRPr sz="3900">
              <a:solidFill>
                <a:srgbClr val="17171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75" y="1955075"/>
            <a:ext cx="2880000" cy="16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25" y="1930276"/>
            <a:ext cx="3694024" cy="26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>
            <p:ph type="title"/>
          </p:nvPr>
        </p:nvSpPr>
        <p:spPr>
          <a:xfrm>
            <a:off x="893800" y="1369375"/>
            <a:ext cx="76629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For b</a:t>
            </a: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oundary connection, we adapt the interpolation below.</a:t>
            </a:r>
            <a:endParaRPr sz="3900"/>
          </a:p>
        </p:txBody>
      </p:sp>
      <p:sp>
        <p:nvSpPr>
          <p:cNvPr id="388" name="Google Shape;388;p49"/>
          <p:cNvSpPr txBox="1"/>
          <p:nvPr>
            <p:ph idx="4294967295" type="title"/>
          </p:nvPr>
        </p:nvSpPr>
        <p:spPr>
          <a:xfrm>
            <a:off x="893797" y="906075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1. </a:t>
            </a:r>
            <a:r>
              <a:rPr lang="zh-TW"/>
              <a:t>Polynomial surface</a:t>
            </a:r>
            <a:endParaRPr/>
          </a:p>
        </p:txBody>
      </p:sp>
      <p:sp>
        <p:nvSpPr>
          <p:cNvPr id="389" name="Google Shape;389;p49"/>
          <p:cNvSpPr txBox="1"/>
          <p:nvPr>
            <p:ph type="title"/>
          </p:nvPr>
        </p:nvSpPr>
        <p:spPr>
          <a:xfrm>
            <a:off x="6685375" y="19302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90" name="Google Shape;390;p49"/>
          <p:cNvSpPr txBox="1"/>
          <p:nvPr>
            <p:ph type="title"/>
          </p:nvPr>
        </p:nvSpPr>
        <p:spPr>
          <a:xfrm>
            <a:off x="5089900" y="23686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91" name="Google Shape;391;p49"/>
          <p:cNvSpPr txBox="1"/>
          <p:nvPr>
            <p:ph type="title"/>
          </p:nvPr>
        </p:nvSpPr>
        <p:spPr>
          <a:xfrm>
            <a:off x="7623675" y="39673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92" name="Google Shape;392;p49"/>
          <p:cNvSpPr txBox="1"/>
          <p:nvPr>
            <p:ph type="title"/>
          </p:nvPr>
        </p:nvSpPr>
        <p:spPr>
          <a:xfrm>
            <a:off x="8375450" y="2876250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393" name="Google Shape;393;p49"/>
          <p:cNvSpPr/>
          <p:nvPr/>
        </p:nvSpPr>
        <p:spPr>
          <a:xfrm>
            <a:off x="1981250" y="3780213"/>
            <a:ext cx="1510125" cy="1279375"/>
          </a:xfrm>
          <a:custGeom>
            <a:rect b="b" l="l" r="r" t="t"/>
            <a:pathLst>
              <a:path extrusionOk="0" h="51175" w="60405">
                <a:moveTo>
                  <a:pt x="0" y="51175"/>
                </a:moveTo>
                <a:cubicBezTo>
                  <a:pt x="1936" y="50487"/>
                  <a:pt x="6754" y="49626"/>
                  <a:pt x="11616" y="47045"/>
                </a:cubicBezTo>
                <a:cubicBezTo>
                  <a:pt x="16478" y="44464"/>
                  <a:pt x="24954" y="40678"/>
                  <a:pt x="29170" y="35687"/>
                </a:cubicBezTo>
                <a:cubicBezTo>
                  <a:pt x="33386" y="30696"/>
                  <a:pt x="34462" y="21876"/>
                  <a:pt x="36914" y="17100"/>
                </a:cubicBezTo>
                <a:cubicBezTo>
                  <a:pt x="39366" y="12324"/>
                  <a:pt x="40571" y="9787"/>
                  <a:pt x="43884" y="7033"/>
                </a:cubicBezTo>
                <a:cubicBezTo>
                  <a:pt x="47197" y="4280"/>
                  <a:pt x="54038" y="1698"/>
                  <a:pt x="56791" y="579"/>
                </a:cubicBezTo>
                <a:cubicBezTo>
                  <a:pt x="59545" y="-540"/>
                  <a:pt x="59803" y="364"/>
                  <a:pt x="60405" y="32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4" name="Google Shape;394;p49"/>
          <p:cNvCxnSpPr/>
          <p:nvPr/>
        </p:nvCxnSpPr>
        <p:spPr>
          <a:xfrm>
            <a:off x="3472025" y="3788250"/>
            <a:ext cx="6600" cy="12585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5" name="Google Shape;395;p49"/>
          <p:cNvSpPr txBox="1"/>
          <p:nvPr>
            <p:ph type="title"/>
          </p:nvPr>
        </p:nvSpPr>
        <p:spPr>
          <a:xfrm>
            <a:off x="1682600" y="4699600"/>
            <a:ext cx="41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a</a:t>
            </a:r>
            <a:endParaRPr sz="1800"/>
          </a:p>
        </p:txBody>
      </p:sp>
      <p:sp>
        <p:nvSpPr>
          <p:cNvPr id="396" name="Google Shape;396;p49"/>
          <p:cNvSpPr txBox="1"/>
          <p:nvPr>
            <p:ph type="title"/>
          </p:nvPr>
        </p:nvSpPr>
        <p:spPr>
          <a:xfrm>
            <a:off x="3816200" y="4623400"/>
            <a:ext cx="346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x</a:t>
            </a:r>
            <a:endParaRPr sz="3900"/>
          </a:p>
        </p:txBody>
      </p:sp>
      <p:sp>
        <p:nvSpPr>
          <p:cNvPr id="397" name="Google Shape;397;p49"/>
          <p:cNvSpPr txBox="1"/>
          <p:nvPr>
            <p:ph type="title"/>
          </p:nvPr>
        </p:nvSpPr>
        <p:spPr>
          <a:xfrm>
            <a:off x="3221225" y="4699600"/>
            <a:ext cx="346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endParaRPr sz="1800"/>
          </a:p>
        </p:txBody>
      </p:sp>
      <p:sp>
        <p:nvSpPr>
          <p:cNvPr id="398" name="Google Shape;398;p49"/>
          <p:cNvSpPr txBox="1"/>
          <p:nvPr>
            <p:ph type="title"/>
          </p:nvPr>
        </p:nvSpPr>
        <p:spPr>
          <a:xfrm>
            <a:off x="1139200" y="3424275"/>
            <a:ext cx="346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y</a:t>
            </a:r>
            <a:endParaRPr sz="3900"/>
          </a:p>
        </p:txBody>
      </p:sp>
      <p:cxnSp>
        <p:nvCxnSpPr>
          <p:cNvPr id="399" name="Google Shape;399;p49"/>
          <p:cNvCxnSpPr/>
          <p:nvPr/>
        </p:nvCxnSpPr>
        <p:spPr>
          <a:xfrm flipH="1" rot="10800000">
            <a:off x="1574800" y="3672075"/>
            <a:ext cx="8700" cy="138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0" name="Google Shape;400;p49"/>
          <p:cNvCxnSpPr/>
          <p:nvPr/>
        </p:nvCxnSpPr>
        <p:spPr>
          <a:xfrm>
            <a:off x="1574675" y="5053150"/>
            <a:ext cx="2220000" cy="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1" name="Google Shape;401;p49"/>
          <p:cNvCxnSpPr/>
          <p:nvPr/>
        </p:nvCxnSpPr>
        <p:spPr>
          <a:xfrm flipH="1">
            <a:off x="1967600" y="3801150"/>
            <a:ext cx="7200" cy="12651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7" name="Google Shape;4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788" y="2369324"/>
            <a:ext cx="3600000" cy="260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98" y="3490450"/>
            <a:ext cx="2880000" cy="148622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>
            <p:ph type="title"/>
          </p:nvPr>
        </p:nvSpPr>
        <p:spPr>
          <a:xfrm>
            <a:off x="893800" y="1445575"/>
            <a:ext cx="76629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I sum up different frequency planes to approach the fractal clouds, where M is the rotation matrix and N(</a:t>
            </a:r>
            <a:r>
              <a:rPr b="1" lang="zh-TW" sz="2500">
                <a:latin typeface="Archivo Narrow"/>
                <a:ea typeface="Archivo Narrow"/>
                <a:cs typeface="Archivo Narrow"/>
                <a:sym typeface="Archivo Narrow"/>
              </a:rPr>
              <a:t>p</a:t>
            </a:r>
            <a:r>
              <a:rPr lang="zh-TW" sz="2500">
                <a:latin typeface="Archivo Narrow"/>
                <a:ea typeface="Archivo Narrow"/>
                <a:cs typeface="Archivo Narrow"/>
                <a:sym typeface="Archivo Narrow"/>
              </a:rPr>
              <a:t>) is the plane function.</a:t>
            </a:r>
            <a:endParaRPr sz="3900"/>
          </a:p>
        </p:txBody>
      </p:sp>
      <p:sp>
        <p:nvSpPr>
          <p:cNvPr id="410" name="Google Shape;410;p50"/>
          <p:cNvSpPr txBox="1"/>
          <p:nvPr>
            <p:ph idx="4294967295" type="title"/>
          </p:nvPr>
        </p:nvSpPr>
        <p:spPr>
          <a:xfrm>
            <a:off x="893797" y="906075"/>
            <a:ext cx="7487700" cy="48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zh-TW"/>
              <a:t>2.</a:t>
            </a:r>
            <a:r>
              <a:rPr lang="zh-TW"/>
              <a:t>1. </a:t>
            </a:r>
            <a:r>
              <a:rPr lang="zh-TW"/>
              <a:t>Polynomial surface</a:t>
            </a:r>
            <a:endParaRPr/>
          </a:p>
        </p:txBody>
      </p:sp>
      <p:sp>
        <p:nvSpPr>
          <p:cNvPr id="411" name="Google Shape;411;p50"/>
          <p:cNvSpPr txBox="1"/>
          <p:nvPr>
            <p:ph type="title"/>
          </p:nvPr>
        </p:nvSpPr>
        <p:spPr>
          <a:xfrm>
            <a:off x="7218775" y="21588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5089900" y="27496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413" name="Google Shape;413;p50"/>
          <p:cNvSpPr txBox="1"/>
          <p:nvPr>
            <p:ph type="title"/>
          </p:nvPr>
        </p:nvSpPr>
        <p:spPr>
          <a:xfrm>
            <a:off x="6175875" y="4348375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</a:t>
            </a:r>
            <a:endParaRPr sz="3900">
              <a:solidFill>
                <a:srgbClr val="171717"/>
              </a:solidFill>
            </a:endParaRPr>
          </a:p>
        </p:txBody>
      </p:sp>
      <p:sp>
        <p:nvSpPr>
          <p:cNvPr id="414" name="Google Shape;414;p50"/>
          <p:cNvSpPr txBox="1"/>
          <p:nvPr>
            <p:ph type="title"/>
          </p:nvPr>
        </p:nvSpPr>
        <p:spPr>
          <a:xfrm>
            <a:off x="8299250" y="3638250"/>
            <a:ext cx="489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>
                <a:solidFill>
                  <a:srgbClr val="171717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</a:t>
            </a:r>
            <a:endParaRPr sz="3900">
              <a:solidFill>
                <a:srgbClr val="171717"/>
              </a:solidFill>
            </a:endParaRPr>
          </a:p>
        </p:txBody>
      </p:sp>
      <p:graphicFrame>
        <p:nvGraphicFramePr>
          <p:cNvPr id="415" name="Google Shape;415;p50"/>
          <p:cNvGraphicFramePr/>
          <p:nvPr/>
        </p:nvGraphicFramePr>
        <p:xfrm>
          <a:off x="2654025" y="236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{38E90070-B5D0-447D-B03A-00A4FB14A840}</a:tableStyleId>
              </a:tblPr>
              <a:tblGrid>
                <a:gridCol w="516475"/>
                <a:gridCol w="692025"/>
                <a:gridCol w="709475"/>
              </a:tblGrid>
              <a:tr h="34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M =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[ 0.64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0.36 ]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[-0.36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0.64 ]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 Dark Clouds MK Plan by Slidesgo">
  <a:themeElements>
    <a:clrScheme name="Simple Light">
      <a:dk1>
        <a:srgbClr val="FFFFFF"/>
      </a:dk1>
      <a:lt1>
        <a:srgbClr val="171717"/>
      </a:lt1>
      <a:dk2>
        <a:srgbClr val="444444"/>
      </a:dk2>
      <a:lt2>
        <a:srgbClr val="5E5E5E"/>
      </a:lt2>
      <a:accent1>
        <a:srgbClr val="9493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